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57" r:id="rId4"/>
    <p:sldId id="258" r:id="rId5"/>
    <p:sldId id="259" r:id="rId6"/>
    <p:sldId id="261" r:id="rId7"/>
    <p:sldId id="263" r:id="rId8"/>
    <p:sldId id="264" r:id="rId9"/>
    <p:sldId id="265" r:id="rId10"/>
    <p:sldId id="277" r:id="rId11"/>
    <p:sldId id="271" r:id="rId12"/>
    <p:sldId id="272" r:id="rId13"/>
    <p:sldId id="267" r:id="rId14"/>
    <p:sldId id="278" r:id="rId15"/>
    <p:sldId id="280" r:id="rId16"/>
    <p:sldId id="281" r:id="rId17"/>
    <p:sldId id="282" r:id="rId18"/>
    <p:sldId id="268" r:id="rId19"/>
    <p:sldId id="269" r:id="rId20"/>
    <p:sldId id="270" r:id="rId21"/>
    <p:sldId id="273" r:id="rId22"/>
    <p:sldId id="274" r:id="rId23"/>
    <p:sldId id="287" r:id="rId24"/>
    <p:sldId id="283" r:id="rId25"/>
    <p:sldId id="285" r:id="rId26"/>
    <p:sldId id="286"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8" d="100"/>
          <a:sy n="98" d="100"/>
        </p:scale>
        <p:origin x="-133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wireframeOverlay-Home.png"/>
          <p:cNvPicPr>
            <a:picLocks noChangeAspect="1"/>
          </p:cNvPicPr>
          <p:nvPr/>
        </p:nvPicPr>
        <p:blipFill>
          <a:blip r:embed="rId2"/>
          <a:srcRect t="-93973"/>
          <a:stretch>
            <a:fillRect/>
          </a:stretch>
        </p:blipFill>
        <p:spPr>
          <a:xfrm>
            <a:off x="179294" y="1183341"/>
            <a:ext cx="8787384" cy="5276725"/>
          </a:xfrm>
          <a:prstGeom prst="rect">
            <a:avLst/>
          </a:prstGeom>
          <a:gradFill>
            <a:gsLst>
              <a:gs pos="0">
                <a:schemeClr val="tx2"/>
              </a:gs>
              <a:gs pos="100000">
                <a:schemeClr val="bg2"/>
              </a:gs>
            </a:gsLst>
            <a:lin ang="5400000" scaled="0"/>
          </a:gradFill>
        </p:spPr>
      </p:pic>
      <p:sp>
        <p:nvSpPr>
          <p:cNvPr id="2" name="Title 1"/>
          <p:cNvSpPr>
            <a:spLocks noGrp="1"/>
          </p:cNvSpPr>
          <p:nvPr>
            <p:ph type="ctrTitle"/>
          </p:nvPr>
        </p:nvSpPr>
        <p:spPr>
          <a:xfrm>
            <a:off x="417513" y="2168338"/>
            <a:ext cx="8307387" cy="1619250"/>
          </a:xfrm>
        </p:spPr>
        <p:txBody>
          <a:bodyPr/>
          <a:lstStyle>
            <a:lvl1pPr algn="ctr">
              <a:defRPr sz="4800"/>
            </a:lvl1pPr>
          </a:lstStyle>
          <a:p>
            <a:r>
              <a:rPr lang="en-US" smtClean="0"/>
              <a:t>Click to edit Master title style</a:t>
            </a:r>
            <a:endParaRPr/>
          </a:p>
        </p:txBody>
      </p:sp>
      <p:sp>
        <p:nvSpPr>
          <p:cNvPr id="3" name="Subtitle 2"/>
          <p:cNvSpPr>
            <a:spLocks noGrp="1"/>
          </p:cNvSpPr>
          <p:nvPr>
            <p:ph type="subTitle" idx="1"/>
          </p:nvPr>
        </p:nvSpPr>
        <p:spPr>
          <a:xfrm>
            <a:off x="417513" y="3810000"/>
            <a:ext cx="8307387" cy="753036"/>
          </a:xfrm>
        </p:spPr>
        <p:txBody>
          <a:bodyPr>
            <a:normAutofit/>
          </a:bodyPr>
          <a:lstStyle>
            <a:lvl1pPr marL="0" indent="0" algn="ctr">
              <a:spcBef>
                <a:spcPts val="3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t>16-05-22</a:t>
            </a:fld>
            <a:endParaRPr lang="en-US"/>
          </a:p>
        </p:txBody>
      </p:sp>
      <p:sp>
        <p:nvSpPr>
          <p:cNvPr id="5" name="Footer Placeholder 4"/>
          <p:cNvSpPr>
            <a:spLocks noGrp="1"/>
          </p:cNvSpPr>
          <p:nvPr>
            <p:ph type="ftr" sz="quarter" idx="11"/>
          </p:nvPr>
        </p:nvSpPr>
        <p:spPr/>
        <p:txBody>
          <a:bodyPr/>
          <a:lstStyle/>
          <a:p>
            <a:endParaRPr lang="en-US"/>
          </a:p>
        </p:txBody>
      </p:sp>
      <p:pic>
        <p:nvPicPr>
          <p:cNvPr id="8" name="Picture 7" descr="DirectionalButtons-RightOnly.png"/>
          <p:cNvPicPr>
            <a:picLocks noChangeAspect="1"/>
          </p:cNvPicPr>
          <p:nvPr/>
        </p:nvPicPr>
        <p:blipFill>
          <a:blip r:embed="rId3"/>
          <a:stretch>
            <a:fillRect/>
          </a:stretch>
        </p:blipFill>
        <p:spPr>
          <a:xfrm>
            <a:off x="7822266" y="533400"/>
            <a:ext cx="752475" cy="352425"/>
          </a:xfrm>
          <a:prstGeom prst="rect">
            <a:avLst/>
          </a:prstGeom>
        </p:spPr>
      </p:pic>
      <p:sp>
        <p:nvSpPr>
          <p:cNvPr id="9" name="Slide Number Placeholder 5"/>
          <p:cNvSpPr>
            <a:spLocks noGrp="1"/>
          </p:cNvSpPr>
          <p:nvPr>
            <p:ph type="sldNum" sz="quarter" idx="12"/>
          </p:nvPr>
        </p:nvSpPr>
        <p:spPr>
          <a:xfrm>
            <a:off x="8382000" y="1219200"/>
            <a:ext cx="533400" cy="365125"/>
          </a:xfrm>
        </p:spPr>
        <p:txBody>
          <a:bodyPr/>
          <a:lstStyle/>
          <a:p>
            <a:fld id="{886BB73A-582F-4420-9A14-CB10A2B2E5E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a:xfrm>
            <a:off x="416859" y="1466850"/>
            <a:ext cx="8308039" cy="1128432"/>
          </a:xfrm>
        </p:spPr>
        <p:txBody>
          <a:bodyPr vert="horz" lIns="91440" tIns="45720" rIns="91440" bIns="45720" rtlCol="0" anchor="b" anchorCtr="0">
            <a:noAutofit/>
          </a:bodyPr>
          <a:lstStyle>
            <a:lvl1pPr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4007224" y="2623296"/>
            <a:ext cx="4717676" cy="383129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430213" y="2770187"/>
            <a:ext cx="3429093" cy="3576825"/>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t>16-05-22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Alt.">
    <p:spTree>
      <p:nvGrpSpPr>
        <p:cNvPr id="1" name=""/>
        <p:cNvGrpSpPr/>
        <p:nvPr/>
      </p:nvGrpSpPr>
      <p:grpSpPr>
        <a:xfrm>
          <a:off x="0" y="0"/>
          <a:ext cx="0" cy="0"/>
          <a:chOff x="0" y="0"/>
          <a:chExt cx="0" cy="0"/>
        </a:xfrm>
      </p:grpSpPr>
      <p:pic>
        <p:nvPicPr>
          <p:cNvPr id="9" name="Picture 8" descr="wireframeOverlay-PCVertical.png"/>
          <p:cNvPicPr>
            <a:picLocks noChangeAspect="1"/>
          </p:cNvPicPr>
          <p:nvPr/>
        </p:nvPicPr>
        <p:blipFill>
          <a:blip r:embed="rId2"/>
          <a:srcRect b="-123309"/>
          <a:stretch>
            <a:fillRect/>
          </a:stretch>
        </p:blipFill>
        <p:spPr>
          <a:xfrm>
            <a:off x="182880" y="1179575"/>
            <a:ext cx="5133975" cy="5275013"/>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a:xfrm>
            <a:off x="416859" y="1680882"/>
            <a:ext cx="4313891" cy="1162050"/>
          </a:xfrm>
        </p:spPr>
        <p:txBody>
          <a:bodyPr anchor="b"/>
          <a:lstStyle>
            <a:lvl1pPr algn="l">
              <a:defRPr sz="2800" b="0">
                <a:solidFill>
                  <a:schemeClr val="bg1"/>
                </a:solidFill>
              </a:defRPr>
            </a:lvl1pPr>
          </a:lstStyle>
          <a:p>
            <a:r>
              <a:rPr lang="en-US" dirty="0" smtClean="0"/>
              <a:t>Click to edit Master title style</a:t>
            </a:r>
            <a:endParaRPr dirty="0"/>
          </a:p>
        </p:txBody>
      </p:sp>
      <p:sp>
        <p:nvSpPr>
          <p:cNvPr id="4" name="Text Placeholder 3"/>
          <p:cNvSpPr>
            <a:spLocks noGrp="1"/>
          </p:cNvSpPr>
          <p:nvPr>
            <p:ph type="body" sz="half" idx="2"/>
          </p:nvPr>
        </p:nvSpPr>
        <p:spPr>
          <a:xfrm>
            <a:off x="416859" y="2837329"/>
            <a:ext cx="4313891" cy="3415834"/>
          </a:xfrm>
        </p:spPr>
        <p:txBody>
          <a:bodyPr>
            <a:normAutofit/>
          </a:bodyPr>
          <a:lstStyle>
            <a:lvl1pPr marL="0" indent="0">
              <a:lnSpc>
                <a:spcPct val="110000"/>
              </a:lnSpc>
              <a:spcBef>
                <a:spcPts val="6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t>16-05-22</a:t>
            </a:fld>
            <a:endParaRPr lang="en-US"/>
          </a:p>
        </p:txBody>
      </p:sp>
      <p:sp>
        <p:nvSpPr>
          <p:cNvPr id="6" name="Footer Placeholder 5"/>
          <p:cNvSpPr>
            <a:spLocks noGrp="1"/>
          </p:cNvSpPr>
          <p:nvPr>
            <p:ph type="ftr" sz="quarter" idx="11"/>
          </p:nvPr>
        </p:nvSpPr>
        <p:spPr/>
        <p:txBody>
          <a:bodyPr/>
          <a:lstStyle/>
          <a:p>
            <a:endParaRPr lang="en-US"/>
          </a:p>
        </p:txBody>
      </p:sp>
      <p:sp>
        <p:nvSpPr>
          <p:cNvPr id="11" name="Picture Placeholder 10"/>
          <p:cNvSpPr>
            <a:spLocks noGrp="1"/>
          </p:cNvSpPr>
          <p:nvPr>
            <p:ph type="pic" sz="quarter" idx="13"/>
          </p:nvPr>
        </p:nvSpPr>
        <p:spPr>
          <a:xfrm>
            <a:off x="5298140" y="1169894"/>
            <a:ext cx="3671047" cy="5276088"/>
          </a:xfrm>
        </p:spPr>
        <p:txBody>
          <a:bodyPr/>
          <a:lstStyle>
            <a:lvl1pPr>
              <a:buNone/>
              <a:defRPr/>
            </a:lvl1pPr>
          </a:lstStyle>
          <a:p>
            <a:r>
              <a:rPr lang="en-US" smtClean="0"/>
              <a:t>Click icon to add picture</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11" name="Picture Placeholder 10"/>
          <p:cNvSpPr>
            <a:spLocks noGrp="1"/>
          </p:cNvSpPr>
          <p:nvPr>
            <p:ph type="pic" sz="quarter" idx="13"/>
          </p:nvPr>
        </p:nvSpPr>
        <p:spPr>
          <a:xfrm>
            <a:off x="182880" y="1169894"/>
            <a:ext cx="8787384" cy="2106706"/>
          </a:xfrm>
        </p:spPr>
        <p:txBody>
          <a:bodyPr/>
          <a:lstStyle>
            <a:lvl1pPr>
              <a:buNone/>
              <a:defRPr/>
            </a:lvl1pPr>
          </a:lstStyle>
          <a:p>
            <a:r>
              <a:rPr lang="en-US" smtClean="0"/>
              <a:t>Click icon to add picture</a:t>
            </a:r>
            <a:endParaRPr/>
          </a:p>
        </p:txBody>
      </p:sp>
      <p:sp>
        <p:nvSpPr>
          <p:cNvPr id="10" name="Rectangle 9"/>
          <p:cNvSpPr/>
          <p:nvPr/>
        </p:nvSpPr>
        <p:spPr>
          <a:xfrm>
            <a:off x="182880" y="3281082"/>
            <a:ext cx="8787384" cy="3174582"/>
          </a:xfrm>
          <a:prstGeom prst="rect">
            <a:avLst/>
          </a:prstGeom>
          <a:gradFill>
            <a:gsLst>
              <a:gs pos="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16859" y="3329268"/>
            <a:ext cx="8346141" cy="1014132"/>
          </a:xfrm>
        </p:spPr>
        <p:txBody>
          <a:bodyPr anchor="b"/>
          <a:lstStyle>
            <a:lvl1pPr algn="l">
              <a:defRPr sz="3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416859" y="4343399"/>
            <a:ext cx="8346141" cy="1909763"/>
          </a:xfrm>
        </p:spPr>
        <p:txBody>
          <a:bodyPr>
            <a:normAutofit/>
          </a:bodyPr>
          <a:lstStyle>
            <a:lvl1pPr marL="0" indent="0">
              <a:lnSpc>
                <a:spcPct val="110000"/>
              </a:lnSpc>
              <a:spcBef>
                <a:spcPts val="600"/>
              </a:spcBef>
              <a:buNone/>
              <a:defRPr sz="1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t>16-05-22</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pic>
        <p:nvPicPr>
          <p:cNvPr id="9" name="Picture 8" descr="wireframeOverlay-PCVertical.png"/>
          <p:cNvPicPr>
            <a:picLocks noChangeAspect="1"/>
          </p:cNvPicPr>
          <p:nvPr/>
        </p:nvPicPr>
        <p:blipFill>
          <a:blip r:embed="rId2"/>
          <a:srcRect b="-123309"/>
          <a:stretch>
            <a:fillRect/>
          </a:stretch>
        </p:blipFill>
        <p:spPr>
          <a:xfrm>
            <a:off x="3835212" y="1179575"/>
            <a:ext cx="5133975" cy="5275013"/>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a:xfrm>
            <a:off x="4191000" y="1680882"/>
            <a:ext cx="4313891" cy="1162050"/>
          </a:xfrm>
        </p:spPr>
        <p:txBody>
          <a:bodyPr anchor="b"/>
          <a:lstStyle>
            <a:lvl1pPr algn="l">
              <a:defRPr sz="28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4191000" y="2837329"/>
            <a:ext cx="4313891" cy="3415834"/>
          </a:xfrm>
        </p:spPr>
        <p:txBody>
          <a:bodyPr>
            <a:normAutofit/>
          </a:bodyPr>
          <a:lstStyle>
            <a:lvl1pPr marL="0" indent="0">
              <a:lnSpc>
                <a:spcPct val="110000"/>
              </a:lnSpc>
              <a:spcBef>
                <a:spcPts val="6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t>16-05-22</a:t>
            </a:fld>
            <a:endParaRPr lang="en-US"/>
          </a:p>
        </p:txBody>
      </p:sp>
      <p:sp>
        <p:nvSpPr>
          <p:cNvPr id="6" name="Footer Placeholder 5"/>
          <p:cNvSpPr>
            <a:spLocks noGrp="1"/>
          </p:cNvSpPr>
          <p:nvPr>
            <p:ph type="ftr" sz="quarter" idx="11"/>
          </p:nvPr>
        </p:nvSpPr>
        <p:spPr/>
        <p:txBody>
          <a:bodyPr/>
          <a:lstStyle/>
          <a:p>
            <a:endParaRPr lang="en-US"/>
          </a:p>
        </p:txBody>
      </p:sp>
      <p:sp>
        <p:nvSpPr>
          <p:cNvPr id="8" name="Picture Placeholder 10"/>
          <p:cNvSpPr>
            <a:spLocks noGrp="1"/>
          </p:cNvSpPr>
          <p:nvPr>
            <p:ph type="pic" sz="quarter" idx="14"/>
          </p:nvPr>
        </p:nvSpPr>
        <p:spPr>
          <a:xfrm>
            <a:off x="182880" y="1179576"/>
            <a:ext cx="3671047" cy="2205318"/>
          </a:xfrm>
        </p:spPr>
        <p:txBody>
          <a:bodyPr/>
          <a:lstStyle>
            <a:lvl1pPr>
              <a:buNone/>
              <a:defRPr/>
            </a:lvl1pPr>
          </a:lstStyle>
          <a:p>
            <a:r>
              <a:rPr lang="en-US" smtClean="0"/>
              <a:t>Click icon to add picture</a:t>
            </a:r>
            <a:endParaRPr/>
          </a:p>
        </p:txBody>
      </p:sp>
      <p:sp>
        <p:nvSpPr>
          <p:cNvPr id="10" name="Picture Placeholder 10"/>
          <p:cNvSpPr>
            <a:spLocks noGrp="1"/>
          </p:cNvSpPr>
          <p:nvPr>
            <p:ph type="pic" sz="quarter" idx="15"/>
          </p:nvPr>
        </p:nvSpPr>
        <p:spPr>
          <a:xfrm>
            <a:off x="2015983" y="3383280"/>
            <a:ext cx="1837944" cy="3072384"/>
          </a:xfrm>
        </p:spPr>
        <p:txBody>
          <a:bodyPr/>
          <a:lstStyle>
            <a:lvl1pPr>
              <a:buNone/>
              <a:defRPr/>
            </a:lvl1pPr>
          </a:lstStyle>
          <a:p>
            <a:r>
              <a:rPr lang="en-US" smtClean="0"/>
              <a:t>Click icon to add picture</a:t>
            </a:r>
            <a:endParaRPr/>
          </a:p>
        </p:txBody>
      </p:sp>
      <p:sp>
        <p:nvSpPr>
          <p:cNvPr id="12" name="Picture Placeholder 10"/>
          <p:cNvSpPr>
            <a:spLocks noGrp="1"/>
          </p:cNvSpPr>
          <p:nvPr>
            <p:ph type="pic" sz="quarter" idx="16"/>
          </p:nvPr>
        </p:nvSpPr>
        <p:spPr>
          <a:xfrm>
            <a:off x="182880" y="3383280"/>
            <a:ext cx="1837944" cy="3072384"/>
          </a:xfrm>
        </p:spPr>
        <p:txBody>
          <a:bodyPr/>
          <a:lstStyle>
            <a:lvl1pPr>
              <a:buNone/>
              <a:defRPr/>
            </a:lvl1pPr>
          </a:lstStyle>
          <a:p>
            <a:r>
              <a:rPr lang="en-US" smtClean="0"/>
              <a:t>Click icon to add picture</a:t>
            </a:r>
            <a:endParaRPr/>
          </a:p>
        </p:txBody>
      </p:sp>
      <p:sp>
        <p:nvSpPr>
          <p:cNvPr id="13" name="Slide Number Placeholder 5"/>
          <p:cNvSpPr>
            <a:spLocks noGrp="1"/>
          </p:cNvSpPr>
          <p:nvPr>
            <p:ph type="sldNum" sz="quarter" idx="12"/>
          </p:nvPr>
        </p:nvSpPr>
        <p:spPr>
          <a:xfrm>
            <a:off x="8382000" y="1219200"/>
            <a:ext cx="533400" cy="365125"/>
          </a:xfrm>
        </p:spPr>
        <p:txBody>
          <a:bodyPr/>
          <a:lstStyle/>
          <a:p>
            <a:fld id="{886BB73A-582F-4420-9A14-CB10A2B2E5E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t>16-05-22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wireframeOverlay-VerticalTC.png"/>
          <p:cNvPicPr>
            <a:picLocks noChangeAspect="1"/>
          </p:cNvPicPr>
          <p:nvPr/>
        </p:nvPicPr>
        <p:blipFill>
          <a:blip r:embed="rId2"/>
          <a:srcRect t="-93650"/>
          <a:stretch>
            <a:fillRect/>
          </a:stretch>
        </p:blipFill>
        <p:spPr>
          <a:xfrm>
            <a:off x="7445188" y="1178128"/>
            <a:ext cx="1524000" cy="5275339"/>
          </a:xfrm>
          <a:prstGeom prst="rect">
            <a:avLst/>
          </a:prstGeom>
          <a:gradFill>
            <a:gsLst>
              <a:gs pos="0">
                <a:schemeClr val="tx2"/>
              </a:gs>
              <a:gs pos="100000">
                <a:schemeClr val="bg2"/>
              </a:gs>
            </a:gsLst>
            <a:lin ang="5400000" scaled="0"/>
          </a:gradFill>
        </p:spPr>
      </p:pic>
      <p:sp>
        <p:nvSpPr>
          <p:cNvPr id="2" name="Vertical Title 1"/>
          <p:cNvSpPr>
            <a:spLocks noGrp="1"/>
          </p:cNvSpPr>
          <p:nvPr>
            <p:ph type="title" orient="vert"/>
          </p:nvPr>
        </p:nvSpPr>
        <p:spPr>
          <a:xfrm>
            <a:off x="7440705" y="1398494"/>
            <a:ext cx="1447800" cy="4849906"/>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417513" y="1398494"/>
            <a:ext cx="6669087" cy="4849906"/>
          </a:xfrm>
        </p:spPr>
        <p:txBody>
          <a:bodyPr vert="eaVert"/>
          <a:lstStyle>
            <a:lvl5pPr>
              <a:defRPr/>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t>16-05-22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Closi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38E4D-051A-41E1-86A4-E56916468FD0}" type="datetimeFigureOut">
              <a:rPr lang="en-US" smtClean="0"/>
              <a:t>16-05-22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6BB73A-582F-4420-9A14-CB10A2B2E5E8}" type="slidenum">
              <a:rPr lang="en-US" smtClean="0"/>
              <a:t>‹#›</a:t>
            </a:fld>
            <a:endParaRPr lang="en-US"/>
          </a:p>
        </p:txBody>
      </p:sp>
      <p:sp>
        <p:nvSpPr>
          <p:cNvPr id="5" name="Rectangle 4"/>
          <p:cNvSpPr/>
          <p:nvPr/>
        </p:nvSpPr>
        <p:spPr>
          <a:xfrm>
            <a:off x="182880" y="1179576"/>
            <a:ext cx="8787384" cy="5276088"/>
          </a:xfrm>
          <a:prstGeom prst="rect">
            <a:avLst/>
          </a:prstGeom>
          <a:gradFill>
            <a:gsLst>
              <a:gs pos="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6" name="Picture 5" descr="DirectionalButtons-LeftOnlyOnly.png"/>
          <p:cNvPicPr>
            <a:picLocks noChangeAspect="1"/>
          </p:cNvPicPr>
          <p:nvPr/>
        </p:nvPicPr>
        <p:blipFill>
          <a:blip r:embed="rId2"/>
          <a:stretch>
            <a:fillRect/>
          </a:stretch>
        </p:blipFill>
        <p:spPr>
          <a:xfrm>
            <a:off x="7837488" y="538163"/>
            <a:ext cx="752475" cy="35242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a:xfrm>
            <a:off x="415925" y="2756646"/>
            <a:ext cx="8308975" cy="3491753"/>
          </a:xfrm>
        </p:spPr>
        <p:txBody>
          <a:bodyPr>
            <a:normAutofit/>
          </a:bodyPr>
          <a:lstStyle>
            <a:lvl1pPr>
              <a:defRPr sz="2000"/>
            </a:lvl1pPr>
            <a:lvl2pPr>
              <a:defRPr sz="1800"/>
            </a:lvl2pPr>
            <a:lvl3pPr>
              <a:defRPr sz="18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t>16-05-22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Alt.">
    <p:spTree>
      <p:nvGrpSpPr>
        <p:cNvPr id="1" name=""/>
        <p:cNvGrpSpPr/>
        <p:nvPr/>
      </p:nvGrpSpPr>
      <p:grpSpPr>
        <a:xfrm>
          <a:off x="0" y="0"/>
          <a:ext cx="0" cy="0"/>
          <a:chOff x="0" y="0"/>
          <a:chExt cx="0" cy="0"/>
        </a:xfrm>
      </p:grpSpPr>
      <p:pic>
        <p:nvPicPr>
          <p:cNvPr id="8" name="Picture 7" descr="wireframeOverlay-TCFull.png"/>
          <p:cNvPicPr>
            <a:picLocks noChangeAspect="1"/>
          </p:cNvPicPr>
          <p:nvPr/>
        </p:nvPicPr>
        <p:blipFill>
          <a:blip r:embed="rId2"/>
          <a:srcRect l="-198711"/>
          <a:stretch>
            <a:fillRect/>
          </a:stretch>
        </p:blipFill>
        <p:spPr>
          <a:xfrm>
            <a:off x="177999" y="1179576"/>
            <a:ext cx="8788373" cy="5276088"/>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1pPr>
              <a:buClrTx/>
              <a:defRPr>
                <a:solidFill>
                  <a:schemeClr val="bg1"/>
                </a:solidFill>
              </a:defRPr>
            </a:lvl1pPr>
            <a:lvl2pPr>
              <a:buClr>
                <a:schemeClr val="bg1">
                  <a:lumMod val="75000"/>
                </a:schemeClr>
              </a:buClr>
              <a:defRPr>
                <a:solidFill>
                  <a:schemeClr val="bg1"/>
                </a:solidFill>
              </a:defRPr>
            </a:lvl2pPr>
            <a:lvl3pPr>
              <a:buClrTx/>
              <a:defRPr>
                <a:solidFill>
                  <a:schemeClr val="bg1"/>
                </a:solidFill>
              </a:defRPr>
            </a:lvl3pPr>
            <a:lvl4pPr>
              <a:buClr>
                <a:schemeClr val="bg1">
                  <a:lumMod val="75000"/>
                </a:schemeClr>
              </a:buClr>
              <a:defRPr>
                <a:solidFill>
                  <a:schemeClr val="bg1"/>
                </a:solidFill>
              </a:defRPr>
            </a:lvl4pPr>
            <a:lvl5pPr>
              <a:buClrTx/>
              <a:defRPr>
                <a:solidFill>
                  <a:schemeClr val="bg1"/>
                </a:solidFill>
              </a:defRPr>
            </a:lvl5pPr>
            <a:lvl6pPr>
              <a:buClr>
                <a:schemeClr val="bg1">
                  <a:lumMod val="75000"/>
                </a:schemeClr>
              </a:buClr>
              <a:defRPr lang="en-US" sz="1800" kern="1200" dirty="0" smtClean="0">
                <a:solidFill>
                  <a:schemeClr val="bg1"/>
                </a:solidFill>
                <a:latin typeface="+mn-lt"/>
                <a:ea typeface="+mn-ea"/>
                <a:cs typeface="+mn-cs"/>
              </a:defRPr>
            </a:lvl6pPr>
            <a:lvl7pPr>
              <a:buClr>
                <a:schemeClr val="bg1"/>
              </a:buClr>
              <a:defRPr lang="en-US" sz="1800" kern="1200" dirty="0" smtClean="0">
                <a:solidFill>
                  <a:schemeClr val="bg1"/>
                </a:solidFill>
                <a:latin typeface="+mn-lt"/>
                <a:ea typeface="+mn-ea"/>
                <a:cs typeface="+mn-cs"/>
              </a:defRPr>
            </a:lvl7pPr>
            <a:lvl8pPr>
              <a:buClr>
                <a:schemeClr val="bg1">
                  <a:lumMod val="75000"/>
                </a:schemeClr>
              </a:buClr>
              <a:defRPr lang="en-US" sz="1800" kern="1200" dirty="0" smtClean="0">
                <a:solidFill>
                  <a:schemeClr val="bg1"/>
                </a:solidFill>
                <a:latin typeface="+mn-lt"/>
                <a:ea typeface="+mn-ea"/>
                <a:cs typeface="+mn-cs"/>
              </a:defRPr>
            </a:lvl8pPr>
            <a:lvl9pPr>
              <a:buClr>
                <a:schemeClr val="bg1"/>
              </a:buClr>
              <a:defRPr sz="1800" kern="1200" dirty="0">
                <a:solidFill>
                  <a:schemeClr val="bg1"/>
                </a:solidFill>
                <a:latin typeface="+mn-lt"/>
                <a:ea typeface="+mn-ea"/>
                <a:cs typeface="+mn-cs"/>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7CE38E4D-051A-41E1-86A4-E56916468FD0}" type="datetimeFigureOut">
              <a:rPr lang="en-US" smtClean="0"/>
              <a:t>16-05-22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wireframeOverlay-SectionH.png"/>
          <p:cNvPicPr>
            <a:picLocks noChangeAspect="1"/>
          </p:cNvPicPr>
          <p:nvPr/>
        </p:nvPicPr>
        <p:blipFill>
          <a:blip r:embed="rId2"/>
          <a:srcRect r="-91875"/>
          <a:stretch>
            <a:fillRect/>
          </a:stretch>
        </p:blipFill>
        <p:spPr>
          <a:xfrm>
            <a:off x="182880" y="1179576"/>
            <a:ext cx="8785105" cy="5276088"/>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a:xfrm>
            <a:off x="2133600" y="3429000"/>
            <a:ext cx="6591300" cy="1371600"/>
          </a:xfrm>
        </p:spPr>
        <p:txBody>
          <a:bodyPr anchor="b" anchorCtr="0"/>
          <a:lstStyle>
            <a:lvl1pPr algn="r">
              <a:defRPr sz="4800" b="0" cap="none" baseline="0"/>
            </a:lvl1pPr>
          </a:lstStyle>
          <a:p>
            <a:r>
              <a:rPr lang="en-US" dirty="0" smtClean="0"/>
              <a:t>Click to edit Master title style</a:t>
            </a:r>
            <a:endParaRPr dirty="0"/>
          </a:p>
        </p:txBody>
      </p:sp>
      <p:sp>
        <p:nvSpPr>
          <p:cNvPr id="3" name="Text Placeholder 2"/>
          <p:cNvSpPr>
            <a:spLocks noGrp="1"/>
          </p:cNvSpPr>
          <p:nvPr>
            <p:ph type="body" idx="1"/>
          </p:nvPr>
        </p:nvSpPr>
        <p:spPr>
          <a:xfrm>
            <a:off x="2133600" y="4800599"/>
            <a:ext cx="6591300" cy="1066801"/>
          </a:xfrm>
        </p:spPr>
        <p:txBody>
          <a:bodyPr anchor="t" anchorCtr="0">
            <a:normAutofit/>
          </a:bodyPr>
          <a:lstStyle>
            <a:lvl1pPr marL="0" indent="0" algn="r">
              <a:spcBef>
                <a:spcPts val="300"/>
              </a:spcBef>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7CE38E4D-051A-41E1-86A4-E56916468FD0}" type="datetimeFigureOut">
              <a:rPr lang="en-US" smtClean="0"/>
              <a:t>16-05-22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16859" y="2770188"/>
            <a:ext cx="3840480" cy="3464765"/>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Content Placeholder 3"/>
          <p:cNvSpPr>
            <a:spLocks noGrp="1"/>
          </p:cNvSpPr>
          <p:nvPr>
            <p:ph sz="half" idx="2"/>
          </p:nvPr>
        </p:nvSpPr>
        <p:spPr>
          <a:xfrm>
            <a:off x="4873214" y="2770188"/>
            <a:ext cx="3840480" cy="3464765"/>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Date Placeholder 4"/>
          <p:cNvSpPr>
            <a:spLocks noGrp="1"/>
          </p:cNvSpPr>
          <p:nvPr>
            <p:ph type="dt" sz="half" idx="10"/>
          </p:nvPr>
        </p:nvSpPr>
        <p:spPr/>
        <p:txBody>
          <a:bodyPr/>
          <a:lstStyle/>
          <a:p>
            <a:fld id="{7CE38E4D-051A-41E1-86A4-E56916468FD0}" type="datetimeFigureOut">
              <a:rPr lang="en-US" smtClean="0"/>
              <a:t>16-05-22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16859" y="2675964"/>
            <a:ext cx="3840480" cy="645459"/>
          </a:xfrm>
        </p:spPr>
        <p:txBody>
          <a:bodyPr anchor="ctr" anchorCtr="0">
            <a:normAutofit/>
          </a:bodyPr>
          <a:lstStyle>
            <a:lvl1pPr marL="0" indent="0" algn="ctr">
              <a:spcBef>
                <a:spcPts val="300"/>
              </a:spcBef>
              <a:buNone/>
              <a:defRPr sz="2400" b="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16859" y="3307976"/>
            <a:ext cx="3840480" cy="2925762"/>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Text Placeholder 4"/>
          <p:cNvSpPr>
            <a:spLocks noGrp="1"/>
          </p:cNvSpPr>
          <p:nvPr>
            <p:ph type="body" sz="quarter" idx="3"/>
          </p:nvPr>
        </p:nvSpPr>
        <p:spPr>
          <a:xfrm>
            <a:off x="4873752" y="2675964"/>
            <a:ext cx="3840480" cy="645459"/>
          </a:xfrm>
        </p:spPr>
        <p:txBody>
          <a:bodyPr anchor="ctr" anchorCtr="0">
            <a:normAutofit/>
          </a:bodyPr>
          <a:lstStyle>
            <a:lvl1pPr marL="0" indent="0" algn="ctr">
              <a:spcBef>
                <a:spcPts val="300"/>
              </a:spcBef>
              <a:buNone/>
              <a:defRPr sz="2400" b="0">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3752" y="3307976"/>
            <a:ext cx="3840480" cy="2925762"/>
          </a:xfrm>
        </p:spPr>
        <p:txBody>
          <a:bodyPr>
            <a:normAutofit/>
          </a:bodyPr>
          <a:lstStyle>
            <a:lvl1pPr>
              <a:spcBef>
                <a:spcPts val="1800"/>
              </a:spcBef>
              <a:defRPr sz="1800"/>
            </a:lvl1pPr>
            <a:lvl2pPr>
              <a:defRPr sz="1800"/>
            </a:lvl2pPr>
            <a:lvl3pPr>
              <a:defRPr sz="1800"/>
            </a:lvl3pPr>
            <a:lvl4pPr>
              <a:defRPr sz="1800"/>
            </a:lvl4pPr>
            <a:lvl5pPr>
              <a:defRPr sz="1800"/>
            </a:lvl5pPr>
            <a:lvl6pPr>
              <a:defRPr lang="en-US" sz="1800" kern="1200" dirty="0" smtClean="0">
                <a:solidFill>
                  <a:schemeClr val="tx1">
                    <a:lumMod val="75000"/>
                    <a:lumOff val="25000"/>
                  </a:schemeClr>
                </a:solidFill>
                <a:latin typeface="+mn-lt"/>
                <a:ea typeface="+mn-ea"/>
                <a:cs typeface="+mn-cs"/>
              </a:defRPr>
            </a:lvl6pPr>
            <a:lvl7pPr>
              <a:defRPr lang="en-US" sz="1800" kern="1200" dirty="0" smtClean="0">
                <a:solidFill>
                  <a:schemeClr val="tx1">
                    <a:lumMod val="75000"/>
                    <a:lumOff val="25000"/>
                  </a:schemeClr>
                </a:solidFill>
                <a:latin typeface="+mn-lt"/>
                <a:ea typeface="+mn-ea"/>
                <a:cs typeface="+mn-cs"/>
              </a:defRPr>
            </a:lvl7pPr>
            <a:lvl8pPr>
              <a:defRPr lang="en-US" sz="1800" kern="1200" dirty="0" smtClean="0">
                <a:solidFill>
                  <a:schemeClr val="tx1">
                    <a:lumMod val="75000"/>
                    <a:lumOff val="25000"/>
                  </a:schemeClr>
                </a:solidFill>
                <a:latin typeface="+mn-lt"/>
                <a:ea typeface="+mn-ea"/>
                <a:cs typeface="+mn-cs"/>
              </a:defRPr>
            </a:lvl8pPr>
            <a:lvl9pPr>
              <a:defRPr sz="1800" kern="1200" dirty="0">
                <a:solidFill>
                  <a:schemeClr val="tx1">
                    <a:lumMod val="75000"/>
                    <a:lumOff val="25000"/>
                  </a:schemeClr>
                </a:solidFill>
                <a:latin typeface="+mn-lt"/>
                <a:ea typeface="+mn-ea"/>
                <a:cs typeface="+mn-cs"/>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7" name="Date Placeholder 6"/>
          <p:cNvSpPr>
            <a:spLocks noGrp="1"/>
          </p:cNvSpPr>
          <p:nvPr>
            <p:ph type="dt" sz="half" idx="10"/>
          </p:nvPr>
        </p:nvSpPr>
        <p:spPr/>
        <p:txBody>
          <a:bodyPr/>
          <a:lstStyle/>
          <a:p>
            <a:fld id="{7CE38E4D-051A-41E1-86A4-E56916468FD0}" type="datetimeFigureOut">
              <a:rPr lang="en-US" smtClean="0"/>
              <a:t>16-05-22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wireframeOverlay-Content.png"/>
          <p:cNvPicPr>
            <a:picLocks noChangeAspect="1"/>
          </p:cNvPicPr>
          <p:nvPr/>
        </p:nvPicPr>
        <p:blipFill>
          <a:blip r:embed="rId2"/>
          <a:stretch>
            <a:fillRect/>
          </a:stretch>
        </p:blipFill>
        <p:spPr>
          <a:xfrm>
            <a:off x="179294" y="1179576"/>
            <a:ext cx="8787384" cy="1440702"/>
          </a:xfrm>
          <a:prstGeom prst="rect">
            <a:avLst/>
          </a:prstGeom>
          <a:gradFill>
            <a:gsLst>
              <a:gs pos="0">
                <a:schemeClr val="tx2"/>
              </a:gs>
              <a:gs pos="100000">
                <a:schemeClr val="bg2"/>
              </a:gs>
            </a:gsLst>
            <a:lin ang="5400000" scaled="0"/>
          </a:gradFill>
        </p:spPr>
      </p:pic>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7CE38E4D-051A-41E1-86A4-E56916468FD0}" type="datetimeFigureOut">
              <a:rPr lang="en-US" smtClean="0"/>
              <a:t>16-05-22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38E4D-051A-41E1-86A4-E56916468FD0}" type="datetimeFigureOut">
              <a:rPr lang="en-US" smtClean="0"/>
              <a:t>16-05-22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wireframeOverlay-ContentCap.png"/>
          <p:cNvPicPr>
            <a:picLocks noChangeAspect="1"/>
          </p:cNvPicPr>
          <p:nvPr/>
        </p:nvPicPr>
        <p:blipFill>
          <a:blip r:embed="rId2"/>
          <a:srcRect b="-135871"/>
          <a:stretch>
            <a:fillRect/>
          </a:stretch>
        </p:blipFill>
        <p:spPr>
          <a:xfrm>
            <a:off x="182880" y="1179575"/>
            <a:ext cx="4228522" cy="5274037"/>
          </a:xfrm>
          <a:prstGeom prst="rect">
            <a:avLst/>
          </a:prstGeom>
          <a:gradFill>
            <a:gsLst>
              <a:gs pos="0">
                <a:schemeClr val="bg2"/>
              </a:gs>
              <a:gs pos="100000">
                <a:schemeClr val="tx2"/>
              </a:gs>
            </a:gsLst>
            <a:lin ang="5400000" scaled="0"/>
          </a:gradFill>
        </p:spPr>
      </p:pic>
      <p:sp>
        <p:nvSpPr>
          <p:cNvPr id="2" name="Title 1"/>
          <p:cNvSpPr>
            <a:spLocks noGrp="1"/>
          </p:cNvSpPr>
          <p:nvPr>
            <p:ph type="title"/>
          </p:nvPr>
        </p:nvSpPr>
        <p:spPr>
          <a:xfrm>
            <a:off x="416859" y="1680882"/>
            <a:ext cx="3697941" cy="1162050"/>
          </a:xfrm>
        </p:spPr>
        <p:txBody>
          <a:bodyPr anchor="b"/>
          <a:lstStyle>
            <a:lvl1pPr algn="l">
              <a:defRPr sz="2800" b="0">
                <a:solidFill>
                  <a:schemeClr val="bg1"/>
                </a:solidFill>
              </a:defRPr>
            </a:lvl1pPr>
          </a:lstStyle>
          <a:p>
            <a:r>
              <a:rPr lang="en-US" smtClean="0"/>
              <a:t>Click to edit Master title style</a:t>
            </a:r>
            <a:endParaRPr/>
          </a:p>
        </p:txBody>
      </p:sp>
      <p:sp>
        <p:nvSpPr>
          <p:cNvPr id="3" name="Content Placeholder 2"/>
          <p:cNvSpPr>
            <a:spLocks noGrp="1"/>
          </p:cNvSpPr>
          <p:nvPr>
            <p:ph idx="1"/>
          </p:nvPr>
        </p:nvSpPr>
        <p:spPr>
          <a:xfrm>
            <a:off x="4612341" y="1600200"/>
            <a:ext cx="4101353" cy="46529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Text Placeholder 3"/>
          <p:cNvSpPr>
            <a:spLocks noGrp="1"/>
          </p:cNvSpPr>
          <p:nvPr>
            <p:ph type="body" sz="half" idx="2"/>
          </p:nvPr>
        </p:nvSpPr>
        <p:spPr>
          <a:xfrm>
            <a:off x="416859" y="2837329"/>
            <a:ext cx="3697941" cy="3415834"/>
          </a:xfrm>
        </p:spPr>
        <p:txBody>
          <a:bodyPr vert="horz" lIns="91440" tIns="45720" rIns="91440" bIns="45720" rtlCol="0">
            <a:normAutofit/>
          </a:bodyPr>
          <a:lstStyle>
            <a:lvl1pPr marL="0" indent="0">
              <a:spcBef>
                <a:spcPts val="600"/>
              </a:spcBef>
              <a:buNone/>
              <a:defRPr sz="1600" kern="1200">
                <a:solidFill>
                  <a:schemeClr val="bg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10000"/>
              </a:lnSpc>
              <a:spcBef>
                <a:spcPts val="2000"/>
              </a:spcBef>
              <a:buClr>
                <a:schemeClr val="tx1">
                  <a:lumMod val="50000"/>
                  <a:lumOff val="50000"/>
                </a:schemeClr>
              </a:buClr>
              <a:buSzPct val="70000"/>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t>16-05-22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6BB73A-582F-4420-9A14-CB10A2B2E5E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8" Type="http://schemas.openxmlformats.org/officeDocument/2006/relationships/image" Target="../media/image2.png"/><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5925" y="1456765"/>
            <a:ext cx="8308975" cy="1143000"/>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415925" y="2770188"/>
            <a:ext cx="8308975" cy="347821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2"/>
          </p:nvPr>
        </p:nvSpPr>
        <p:spPr>
          <a:xfrm>
            <a:off x="6450105" y="6454588"/>
            <a:ext cx="2398059" cy="228600"/>
          </a:xfrm>
          <a:prstGeom prst="rect">
            <a:avLst/>
          </a:prstGeom>
        </p:spPr>
        <p:txBody>
          <a:bodyPr vert="horz" lIns="91440" tIns="45720" rIns="91440" bIns="45720" rtlCol="0" anchor="ctr"/>
          <a:lstStyle>
            <a:lvl1pPr algn="r">
              <a:defRPr sz="1000">
                <a:solidFill>
                  <a:schemeClr val="tx1">
                    <a:lumMod val="75000"/>
                    <a:lumOff val="25000"/>
                  </a:schemeClr>
                </a:solidFill>
              </a:defRPr>
            </a:lvl1pPr>
          </a:lstStyle>
          <a:p>
            <a:fld id="{7CE38E4D-051A-41E1-86A4-E56916468FD0}" type="datetimeFigureOut">
              <a:rPr lang="en-US" smtClean="0"/>
              <a:t>16-05-22</a:t>
            </a:fld>
            <a:endParaRPr lang="en-US"/>
          </a:p>
        </p:txBody>
      </p:sp>
      <p:sp>
        <p:nvSpPr>
          <p:cNvPr id="5" name="Footer Placeholder 4"/>
          <p:cNvSpPr>
            <a:spLocks noGrp="1"/>
          </p:cNvSpPr>
          <p:nvPr>
            <p:ph type="ftr" sz="quarter" idx="3"/>
          </p:nvPr>
        </p:nvSpPr>
        <p:spPr>
          <a:xfrm>
            <a:off x="259976" y="6454588"/>
            <a:ext cx="3657600" cy="228600"/>
          </a:xfrm>
          <a:prstGeom prst="rect">
            <a:avLst/>
          </a:prstGeom>
        </p:spPr>
        <p:txBody>
          <a:bodyPr vert="horz" lIns="91440" tIns="45720" rIns="91440" bIns="45720" rtlCol="0" anchor="ctr"/>
          <a:lstStyle>
            <a:lvl1pPr algn="l">
              <a:defRPr sz="1000">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8382000" y="1219200"/>
            <a:ext cx="533400" cy="365125"/>
          </a:xfrm>
          <a:prstGeom prst="rect">
            <a:avLst/>
          </a:prstGeom>
        </p:spPr>
        <p:txBody>
          <a:bodyPr vert="horz" lIns="91440" tIns="45720" rIns="91440" bIns="45720" rtlCol="0" anchor="ctr"/>
          <a:lstStyle>
            <a:lvl1pPr algn="r">
              <a:defRPr sz="1200">
                <a:solidFill>
                  <a:schemeClr val="bg1"/>
                </a:solidFill>
              </a:defRPr>
            </a:lvl1pPr>
          </a:lstStyle>
          <a:p>
            <a:fld id="{886BB73A-582F-4420-9A14-CB10A2B2E5E8}" type="slidenum">
              <a:rPr lang="en-US" smtClean="0"/>
              <a:t>‹#›</a:t>
            </a:fld>
            <a:endParaRPr lang="en-US"/>
          </a:p>
        </p:txBody>
      </p:sp>
      <p:pic>
        <p:nvPicPr>
          <p:cNvPr id="7" name="Picture 6" descr="HomeButton.png">
            <a:hlinkClick r:id="" action="ppaction://hlinkshowjump?jump=firstslide"/>
          </p:cNvPr>
          <p:cNvPicPr>
            <a:picLocks noChangeAspect="1"/>
          </p:cNvPicPr>
          <p:nvPr/>
        </p:nvPicPr>
        <p:blipFill>
          <a:blip r:embed="rId18"/>
          <a:stretch>
            <a:fillRect/>
          </a:stretch>
        </p:blipFill>
        <p:spPr>
          <a:xfrm>
            <a:off x="552450" y="526116"/>
            <a:ext cx="457200" cy="352425"/>
          </a:xfrm>
          <a:prstGeom prst="rect">
            <a:avLst/>
          </a:prstGeom>
        </p:spPr>
      </p:pic>
      <p:pic>
        <p:nvPicPr>
          <p:cNvPr id="10" name="Picture 9" descr="DirectionalButtons-Full.png"/>
          <p:cNvPicPr>
            <a:picLocks noChangeAspect="1"/>
          </p:cNvPicPr>
          <p:nvPr/>
        </p:nvPicPr>
        <p:blipFill>
          <a:blip r:embed="rId19"/>
          <a:stretch>
            <a:fillRect/>
          </a:stretch>
        </p:blipFill>
        <p:spPr>
          <a:xfrm>
            <a:off x="7826188" y="526116"/>
            <a:ext cx="752475" cy="352425"/>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228600" indent="-228600" algn="l" defTabSz="914400" rtl="0" eaLnBrk="1" latinLnBrk="0" hangingPunct="1">
        <a:spcBef>
          <a:spcPts val="2000"/>
        </a:spcBef>
        <a:buClr>
          <a:schemeClr val="tx1">
            <a:lumMod val="50000"/>
            <a:lumOff val="50000"/>
          </a:schemeClr>
        </a:buClr>
        <a:buSzPct val="70000"/>
        <a:buFont typeface="Wingdings" pitchFamily="2" charset="2"/>
        <a:buChar char="l"/>
        <a:defRPr sz="2000" kern="1200">
          <a:solidFill>
            <a:schemeClr val="tx1">
              <a:lumMod val="75000"/>
              <a:lumOff val="25000"/>
            </a:schemeClr>
          </a:solidFill>
          <a:latin typeface="+mn-lt"/>
          <a:ea typeface="+mn-ea"/>
          <a:cs typeface="+mn-cs"/>
        </a:defRPr>
      </a:lvl1pPr>
      <a:lvl2pPr marL="457200" indent="-228600" algn="l" defTabSz="914400" rtl="0" eaLnBrk="1" latinLnBrk="0" hangingPunct="1">
        <a:spcBef>
          <a:spcPts val="600"/>
        </a:spcBef>
        <a:buClr>
          <a:schemeClr val="tx1">
            <a:lumMod val="85000"/>
            <a:lumOff val="15000"/>
          </a:schemeClr>
        </a:buClr>
        <a:buSzPct val="70000"/>
        <a:buFont typeface="Wingdings" pitchFamily="2" charset="2"/>
        <a:buChar char="l"/>
        <a:defRPr sz="1800" kern="1200">
          <a:solidFill>
            <a:schemeClr val="tx1">
              <a:lumMod val="75000"/>
              <a:lumOff val="25000"/>
            </a:schemeClr>
          </a:solidFill>
          <a:latin typeface="+mn-lt"/>
          <a:ea typeface="+mn-ea"/>
          <a:cs typeface="+mn-cs"/>
        </a:defRPr>
      </a:lvl2pPr>
      <a:lvl3pPr marL="685800" indent="-228600" algn="l" defTabSz="914400" rtl="0" eaLnBrk="1" latinLnBrk="0" hangingPunct="1">
        <a:spcBef>
          <a:spcPts val="600"/>
        </a:spcBef>
        <a:buClr>
          <a:schemeClr val="tx1">
            <a:lumMod val="50000"/>
            <a:lumOff val="50000"/>
          </a:schemeClr>
        </a:buClr>
        <a:buSzPct val="70000"/>
        <a:buFont typeface="Wingdings" pitchFamily="2" charset="2"/>
        <a:buChar char="l"/>
        <a:defRPr sz="1800" kern="1200">
          <a:solidFill>
            <a:schemeClr val="tx1">
              <a:lumMod val="75000"/>
              <a:lumOff val="25000"/>
            </a:schemeClr>
          </a:solidFill>
          <a:latin typeface="+mn-lt"/>
          <a:ea typeface="+mn-ea"/>
          <a:cs typeface="+mn-cs"/>
        </a:defRPr>
      </a:lvl3pPr>
      <a:lvl4pPr marL="914400" indent="-228600" algn="l" defTabSz="914400" rtl="0" eaLnBrk="1" latinLnBrk="0" hangingPunct="1">
        <a:spcBef>
          <a:spcPts val="600"/>
        </a:spcBef>
        <a:buClr>
          <a:schemeClr val="tx1">
            <a:lumMod val="85000"/>
            <a:lumOff val="15000"/>
          </a:schemeClr>
        </a:buClr>
        <a:buSzPct val="70000"/>
        <a:buFont typeface="Wingdings" pitchFamily="2" charset="2"/>
        <a:buChar char="l"/>
        <a:defRPr sz="1800" kern="1200">
          <a:solidFill>
            <a:schemeClr val="tx1">
              <a:lumMod val="75000"/>
              <a:lumOff val="25000"/>
            </a:schemeClr>
          </a:solidFill>
          <a:latin typeface="+mn-lt"/>
          <a:ea typeface="+mn-ea"/>
          <a:cs typeface="+mn-cs"/>
        </a:defRPr>
      </a:lvl4pPr>
      <a:lvl5pPr marL="1143000" indent="-228600" algn="l" defTabSz="914400" rtl="0" eaLnBrk="1" latinLnBrk="0" hangingPunct="1">
        <a:spcBef>
          <a:spcPts val="600"/>
        </a:spcBef>
        <a:buClr>
          <a:schemeClr val="tx1">
            <a:lumMod val="50000"/>
            <a:lumOff val="50000"/>
          </a:schemeClr>
        </a:buClr>
        <a:buSzPct val="70000"/>
        <a:buFont typeface="Wingdings" pitchFamily="2" charset="2"/>
        <a:buChar char="l"/>
        <a:defRPr sz="1800" kern="1200">
          <a:solidFill>
            <a:schemeClr val="tx1">
              <a:lumMod val="75000"/>
              <a:lumOff val="25000"/>
            </a:schemeClr>
          </a:solidFill>
          <a:latin typeface="+mn-lt"/>
          <a:ea typeface="+mn-ea"/>
          <a:cs typeface="+mn-cs"/>
        </a:defRPr>
      </a:lvl5pPr>
      <a:lvl6pPr marL="1377950" indent="-228600" algn="l" defTabSz="914400" rtl="0" eaLnBrk="1" latinLnBrk="0" hangingPunct="1">
        <a:spcBef>
          <a:spcPct val="20000"/>
        </a:spcBef>
        <a:buClr>
          <a:schemeClr val="tx1">
            <a:lumMod val="85000"/>
            <a:lumOff val="15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6pPr>
      <a:lvl7pPr marL="1603375" indent="-228600" algn="l" defTabSz="914400" rtl="0" eaLnBrk="1" latinLnBrk="0" hangingPunct="1">
        <a:spcBef>
          <a:spcPct val="20000"/>
        </a:spcBef>
        <a:buClr>
          <a:schemeClr val="tx1">
            <a:lumMod val="50000"/>
            <a:lumOff val="50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7pPr>
      <a:lvl8pPr marL="1830388" indent="-228600" algn="l" defTabSz="914400" rtl="0" eaLnBrk="1" latinLnBrk="0" hangingPunct="1">
        <a:spcBef>
          <a:spcPct val="20000"/>
        </a:spcBef>
        <a:buClr>
          <a:schemeClr val="tx1">
            <a:lumMod val="85000"/>
            <a:lumOff val="15000"/>
          </a:schemeClr>
        </a:buClr>
        <a:buSzPct val="70000"/>
        <a:buFont typeface="Wingdings" pitchFamily="2" charset="2"/>
        <a:buChar char=""/>
        <a:defRPr lang="en-US" sz="1800" kern="1200" dirty="0" smtClean="0">
          <a:solidFill>
            <a:schemeClr val="tx1">
              <a:lumMod val="75000"/>
              <a:lumOff val="25000"/>
            </a:schemeClr>
          </a:solidFill>
          <a:latin typeface="+mn-lt"/>
          <a:ea typeface="+mn-ea"/>
          <a:cs typeface="+mn-cs"/>
        </a:defRPr>
      </a:lvl8pPr>
      <a:lvl9pPr marL="2057400" indent="-228600" algn="l" defTabSz="914400" rtl="0" eaLnBrk="1" latinLnBrk="0" hangingPunct="1">
        <a:spcBef>
          <a:spcPct val="20000"/>
        </a:spcBef>
        <a:buClr>
          <a:schemeClr val="tx1">
            <a:lumMod val="50000"/>
            <a:lumOff val="50000"/>
          </a:schemeClr>
        </a:buClr>
        <a:buSzPct val="70000"/>
        <a:buFont typeface="Wingdings" pitchFamily="2" charset="2"/>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Times New Roman"/>
                <a:cs typeface="Times New Roman"/>
              </a:rPr>
              <a:t>The Power of Self-Compassion and How to Develop It</a:t>
            </a:r>
            <a:endParaRPr lang="en-US" dirty="0">
              <a:latin typeface="Times New Roman"/>
              <a:cs typeface="Times New Roman"/>
            </a:endParaRPr>
          </a:p>
        </p:txBody>
      </p:sp>
      <p:sp>
        <p:nvSpPr>
          <p:cNvPr id="3" name="Subtitle 2"/>
          <p:cNvSpPr>
            <a:spLocks noGrp="1"/>
          </p:cNvSpPr>
          <p:nvPr>
            <p:ph type="subTitle" idx="1"/>
          </p:nvPr>
        </p:nvSpPr>
        <p:spPr/>
        <p:txBody>
          <a:bodyPr/>
          <a:lstStyle/>
          <a:p>
            <a:r>
              <a:rPr lang="en-US" dirty="0" smtClean="0"/>
              <a:t>Grant Wardlow</a:t>
            </a:r>
            <a:endParaRPr lang="en-US" dirty="0"/>
          </a:p>
        </p:txBody>
      </p:sp>
    </p:spTree>
    <p:extLst>
      <p:ext uri="{BB962C8B-B14F-4D97-AF65-F5344CB8AC3E}">
        <p14:creationId xmlns:p14="http://schemas.microsoft.com/office/powerpoint/2010/main" val="326672233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Self-Compassion?</a:t>
            </a:r>
            <a:br>
              <a:rPr lang="en-US" dirty="0" smtClean="0"/>
            </a:br>
            <a:endParaRPr lang="en-US" dirty="0"/>
          </a:p>
        </p:txBody>
      </p:sp>
      <p:sp>
        <p:nvSpPr>
          <p:cNvPr id="3" name="Content Placeholder 2"/>
          <p:cNvSpPr>
            <a:spLocks noGrp="1"/>
          </p:cNvSpPr>
          <p:nvPr>
            <p:ph idx="1"/>
          </p:nvPr>
        </p:nvSpPr>
        <p:spPr/>
        <p:txBody>
          <a:bodyPr/>
          <a:lstStyle/>
          <a:p>
            <a:r>
              <a:rPr lang="en-US" sz="2800" dirty="0"/>
              <a:t>Self-Compassion includes being kind, empathic, generous, and accepting of ourselves in the face of our own pain, sorrow, and suffering</a:t>
            </a:r>
          </a:p>
          <a:p>
            <a:endParaRPr lang="en-US" dirty="0"/>
          </a:p>
        </p:txBody>
      </p:sp>
    </p:spTree>
    <p:extLst>
      <p:ext uri="{BB962C8B-B14F-4D97-AF65-F5344CB8AC3E}">
        <p14:creationId xmlns:p14="http://schemas.microsoft.com/office/powerpoint/2010/main" val="369273638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Usually React to Suffering?</a:t>
            </a:r>
            <a:br>
              <a:rPr lang="en-US" dirty="0" smtClean="0"/>
            </a:br>
            <a:endParaRPr lang="en-US" dirty="0"/>
          </a:p>
        </p:txBody>
      </p:sp>
      <p:sp>
        <p:nvSpPr>
          <p:cNvPr id="3" name="Content Placeholder 2"/>
          <p:cNvSpPr>
            <a:spLocks noGrp="1"/>
          </p:cNvSpPr>
          <p:nvPr>
            <p:ph idx="1"/>
          </p:nvPr>
        </p:nvSpPr>
        <p:spPr/>
        <p:txBody>
          <a:bodyPr>
            <a:normAutofit/>
          </a:bodyPr>
          <a:lstStyle/>
          <a:p>
            <a:r>
              <a:rPr lang="en-US" sz="3200" dirty="0" smtClean="0"/>
              <a:t> </a:t>
            </a:r>
            <a:r>
              <a:rPr lang="en-US" sz="2800" dirty="0" smtClean="0"/>
              <a:t>We take </a:t>
            </a:r>
            <a:r>
              <a:rPr lang="en-US" sz="2800" i="1" dirty="0" smtClean="0"/>
              <a:t>false</a:t>
            </a:r>
            <a:r>
              <a:rPr lang="en-US" sz="2800" dirty="0" smtClean="0"/>
              <a:t> refuge by:</a:t>
            </a:r>
          </a:p>
          <a:p>
            <a:pPr lvl="1"/>
            <a:r>
              <a:rPr lang="en-US" sz="2800" dirty="0" smtClean="0"/>
              <a:t> Lashing out at others</a:t>
            </a:r>
          </a:p>
          <a:p>
            <a:pPr lvl="1"/>
            <a:r>
              <a:rPr lang="en-US" sz="2800" dirty="0" smtClean="0"/>
              <a:t> Self medicating</a:t>
            </a:r>
          </a:p>
          <a:p>
            <a:pPr lvl="1"/>
            <a:r>
              <a:rPr lang="en-US" sz="2800" dirty="0" smtClean="0"/>
              <a:t> Going to war with ourselves</a:t>
            </a:r>
            <a:endParaRPr lang="en-US" sz="2800" dirty="0"/>
          </a:p>
        </p:txBody>
      </p:sp>
    </p:spTree>
    <p:extLst>
      <p:ext uri="{BB962C8B-B14F-4D97-AF65-F5344CB8AC3E}">
        <p14:creationId xmlns:p14="http://schemas.microsoft.com/office/powerpoint/2010/main" val="45052927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Alternative?</a:t>
            </a:r>
            <a:br>
              <a:rPr lang="en-US" dirty="0" smtClean="0"/>
            </a:br>
            <a:endParaRPr lang="en-US" dirty="0"/>
          </a:p>
        </p:txBody>
      </p:sp>
      <p:sp>
        <p:nvSpPr>
          <p:cNvPr id="3" name="Content Placeholder 2"/>
          <p:cNvSpPr>
            <a:spLocks noGrp="1"/>
          </p:cNvSpPr>
          <p:nvPr>
            <p:ph idx="1"/>
          </p:nvPr>
        </p:nvSpPr>
        <p:spPr/>
        <p:txBody>
          <a:bodyPr>
            <a:normAutofit/>
          </a:bodyPr>
          <a:lstStyle/>
          <a:p>
            <a:r>
              <a:rPr lang="en-US" sz="3200" dirty="0" smtClean="0"/>
              <a:t> </a:t>
            </a:r>
            <a:r>
              <a:rPr lang="en-US" sz="2800" dirty="0" smtClean="0"/>
              <a:t>SELF-COMPASSION!</a:t>
            </a:r>
          </a:p>
          <a:p>
            <a:r>
              <a:rPr lang="en-US" sz="2800" dirty="0" smtClean="0"/>
              <a:t> Helps to remove ourselves from the trance of unworthiness</a:t>
            </a:r>
          </a:p>
          <a:p>
            <a:r>
              <a:rPr lang="en-US" sz="2800" dirty="0" smtClean="0"/>
              <a:t> Helps to cultivate a quality of inner freedom and peace</a:t>
            </a:r>
            <a:endParaRPr lang="en-US" sz="2800" dirty="0"/>
          </a:p>
        </p:txBody>
      </p:sp>
    </p:spTree>
    <p:extLst>
      <p:ext uri="{BB962C8B-B14F-4D97-AF65-F5344CB8AC3E}">
        <p14:creationId xmlns:p14="http://schemas.microsoft.com/office/powerpoint/2010/main" val="9387279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Elements of Self-Compassion</a:t>
            </a:r>
            <a:br>
              <a:rPr lang="en-US" dirty="0" smtClean="0"/>
            </a:br>
            <a:r>
              <a:rPr lang="en-US" dirty="0" smtClean="0"/>
              <a:t>- Kristin Neff</a:t>
            </a:r>
            <a:endParaRPr lang="en-US" dirty="0"/>
          </a:p>
        </p:txBody>
      </p:sp>
      <p:sp>
        <p:nvSpPr>
          <p:cNvPr id="3" name="Content Placeholder 2"/>
          <p:cNvSpPr>
            <a:spLocks noGrp="1"/>
          </p:cNvSpPr>
          <p:nvPr>
            <p:ph idx="1"/>
          </p:nvPr>
        </p:nvSpPr>
        <p:spPr/>
        <p:txBody>
          <a:bodyPr>
            <a:normAutofit/>
          </a:bodyPr>
          <a:lstStyle/>
          <a:p>
            <a:r>
              <a:rPr lang="en-US" sz="3600" dirty="0" smtClean="0"/>
              <a:t> </a:t>
            </a:r>
            <a:r>
              <a:rPr lang="en-US" sz="2800" b="1" dirty="0" smtClean="0"/>
              <a:t>Self-Kindness </a:t>
            </a:r>
            <a:r>
              <a:rPr lang="en-US" sz="2800" dirty="0" smtClean="0"/>
              <a:t>versus Self-Judgment</a:t>
            </a:r>
          </a:p>
          <a:p>
            <a:r>
              <a:rPr lang="en-US" sz="2800" dirty="0" smtClean="0"/>
              <a:t> </a:t>
            </a:r>
            <a:r>
              <a:rPr lang="en-US" sz="2800" b="1" dirty="0" smtClean="0"/>
              <a:t>Common Humanity </a:t>
            </a:r>
            <a:r>
              <a:rPr lang="en-US" sz="2800" dirty="0" smtClean="0"/>
              <a:t>versus Isolation</a:t>
            </a:r>
          </a:p>
          <a:p>
            <a:r>
              <a:rPr lang="en-US" sz="2800" dirty="0" smtClean="0"/>
              <a:t> </a:t>
            </a:r>
            <a:r>
              <a:rPr lang="en-US" sz="2800" b="1" dirty="0" smtClean="0"/>
              <a:t>Mindful Acceptance </a:t>
            </a:r>
            <a:r>
              <a:rPr lang="en-US" sz="2800" dirty="0" smtClean="0"/>
              <a:t>versus  Over-Identification</a:t>
            </a:r>
            <a:endParaRPr lang="en-US" sz="2800" dirty="0"/>
          </a:p>
        </p:txBody>
      </p:sp>
    </p:spTree>
    <p:extLst>
      <p:ext uri="{BB962C8B-B14F-4D97-AF65-F5344CB8AC3E}">
        <p14:creationId xmlns:p14="http://schemas.microsoft.com/office/powerpoint/2010/main" val="328011350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Self-Kindness</a:t>
            </a:r>
            <a:br>
              <a:rPr lang="en-US" dirty="0" smtClean="0"/>
            </a:br>
            <a:endParaRPr lang="en-US" dirty="0"/>
          </a:p>
        </p:txBody>
      </p:sp>
      <p:sp>
        <p:nvSpPr>
          <p:cNvPr id="3" name="Content Placeholder 2"/>
          <p:cNvSpPr>
            <a:spLocks noGrp="1"/>
          </p:cNvSpPr>
          <p:nvPr>
            <p:ph idx="1"/>
          </p:nvPr>
        </p:nvSpPr>
        <p:spPr/>
        <p:txBody>
          <a:bodyPr>
            <a:noAutofit/>
          </a:bodyPr>
          <a:lstStyle/>
          <a:p>
            <a:r>
              <a:rPr lang="en-US" sz="2800" dirty="0" smtClean="0"/>
              <a:t> Gently confronting our painful experiences with kindness</a:t>
            </a:r>
          </a:p>
          <a:p>
            <a:r>
              <a:rPr lang="en-US" sz="2800" dirty="0" smtClean="0"/>
              <a:t> We show ourselves love, care, and tenderness in the same we would a friend or family member in need</a:t>
            </a:r>
          </a:p>
          <a:p>
            <a:r>
              <a:rPr lang="en-US" sz="2800" dirty="0" smtClean="0"/>
              <a:t> We recognize our suffering, and through an expression of kindness to ourselves we sooth our pain, helping us feel safe and secure</a:t>
            </a:r>
            <a:endParaRPr lang="en-US" sz="2800" dirty="0"/>
          </a:p>
        </p:txBody>
      </p:sp>
    </p:spTree>
    <p:extLst>
      <p:ext uri="{BB962C8B-B14F-4D97-AF65-F5344CB8AC3E}">
        <p14:creationId xmlns:p14="http://schemas.microsoft.com/office/powerpoint/2010/main" val="402443482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Humanity</a:t>
            </a:r>
            <a:br>
              <a:rPr lang="en-US" dirty="0" smtClean="0"/>
            </a:br>
            <a:endParaRPr lang="en-US" dirty="0"/>
          </a:p>
        </p:txBody>
      </p:sp>
      <p:sp>
        <p:nvSpPr>
          <p:cNvPr id="3" name="Content Placeholder 2"/>
          <p:cNvSpPr>
            <a:spLocks noGrp="1"/>
          </p:cNvSpPr>
          <p:nvPr>
            <p:ph idx="1"/>
          </p:nvPr>
        </p:nvSpPr>
        <p:spPr/>
        <p:txBody>
          <a:bodyPr>
            <a:normAutofit/>
          </a:bodyPr>
          <a:lstStyle/>
          <a:p>
            <a:r>
              <a:rPr lang="en-US" sz="2800" dirty="0" smtClean="0"/>
              <a:t>The recognition that all humans suffer as part of our shared human experience</a:t>
            </a:r>
          </a:p>
          <a:p>
            <a:r>
              <a:rPr lang="en-US" sz="2800" dirty="0" smtClean="0"/>
              <a:t>When we recognize that suffering is part of our common humanity, it prevents us from feeling isolated and alone in our struggle</a:t>
            </a:r>
          </a:p>
        </p:txBody>
      </p:sp>
    </p:spTree>
    <p:extLst>
      <p:ext uri="{BB962C8B-B14F-4D97-AF65-F5344CB8AC3E}">
        <p14:creationId xmlns:p14="http://schemas.microsoft.com/office/powerpoint/2010/main" val="143065711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Mindful Acceptance</a:t>
            </a:r>
            <a:br>
              <a:rPr lang="en-US" dirty="0" smtClean="0"/>
            </a:br>
            <a:endParaRPr lang="en-US" dirty="0"/>
          </a:p>
        </p:txBody>
      </p:sp>
      <p:sp>
        <p:nvSpPr>
          <p:cNvPr id="3" name="Content Placeholder 2"/>
          <p:cNvSpPr>
            <a:spLocks noGrp="1"/>
          </p:cNvSpPr>
          <p:nvPr>
            <p:ph idx="1"/>
          </p:nvPr>
        </p:nvSpPr>
        <p:spPr/>
        <p:txBody>
          <a:bodyPr/>
          <a:lstStyle/>
          <a:p>
            <a:r>
              <a:rPr lang="en-US" sz="2800" dirty="0" smtClean="0"/>
              <a:t>Mindfulness involves being aware of our present moment experience in a nonjudgmental way</a:t>
            </a:r>
          </a:p>
          <a:p>
            <a:r>
              <a:rPr lang="en-US" sz="2800" dirty="0" smtClean="0"/>
              <a:t>Mindfulness brings our suffering into awareness – we cannot ignore our suffering and feel compassion towards it at the same time</a:t>
            </a:r>
          </a:p>
          <a:p>
            <a:pPr marL="0" indent="0">
              <a:buNone/>
            </a:pPr>
            <a:endParaRPr lang="en-US" dirty="0"/>
          </a:p>
        </p:txBody>
      </p:sp>
    </p:spTree>
    <p:extLst>
      <p:ext uri="{BB962C8B-B14F-4D97-AF65-F5344CB8AC3E}">
        <p14:creationId xmlns:p14="http://schemas.microsoft.com/office/powerpoint/2010/main" val="291365968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Mindfulness Practice</a:t>
            </a:r>
            <a:br>
              <a:rPr lang="en-US" dirty="0" smtClean="0"/>
            </a:br>
            <a:endParaRPr lang="en-US" dirty="0"/>
          </a:p>
        </p:txBody>
      </p:sp>
      <p:sp>
        <p:nvSpPr>
          <p:cNvPr id="3" name="Content Placeholder 2"/>
          <p:cNvSpPr>
            <a:spLocks noGrp="1"/>
          </p:cNvSpPr>
          <p:nvPr>
            <p:ph idx="1"/>
          </p:nvPr>
        </p:nvSpPr>
        <p:spPr/>
        <p:txBody>
          <a:bodyPr>
            <a:noAutofit/>
          </a:bodyPr>
          <a:lstStyle/>
          <a:p>
            <a:pPr marL="0" indent="0" algn="ctr">
              <a:buNone/>
            </a:pPr>
            <a:r>
              <a:rPr lang="en-US" sz="2800" dirty="0" smtClean="0"/>
              <a:t>“You can search through the entire universe for someone who is more deserving of your love and affection than you are yourself, and that person is not to be found anywhere.</a:t>
            </a:r>
          </a:p>
          <a:p>
            <a:pPr marL="0" indent="0" algn="ctr">
              <a:buNone/>
            </a:pPr>
            <a:r>
              <a:rPr lang="en-US" sz="2800" dirty="0" smtClean="0"/>
              <a:t>You, yourself, as much as anybody in the entire universe, deserve your love and affection.”</a:t>
            </a:r>
          </a:p>
          <a:p>
            <a:pPr marL="0" indent="0">
              <a:buNone/>
            </a:pPr>
            <a:r>
              <a:rPr lang="en-US" sz="2800" dirty="0" smtClean="0"/>
              <a:t>							-Buddha</a:t>
            </a:r>
            <a:endParaRPr lang="en-US" sz="2800" dirty="0"/>
          </a:p>
        </p:txBody>
      </p:sp>
    </p:spTree>
    <p:extLst>
      <p:ext uri="{BB962C8B-B14F-4D97-AF65-F5344CB8AC3E}">
        <p14:creationId xmlns:p14="http://schemas.microsoft.com/office/powerpoint/2010/main" val="87217952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R-A-I-N of Self-Compassion</a:t>
            </a:r>
            <a:br>
              <a:rPr lang="en-US" dirty="0" smtClean="0"/>
            </a:br>
            <a:r>
              <a:rPr lang="en-US" dirty="0" smtClean="0"/>
              <a:t>- Tara Brach</a:t>
            </a:r>
            <a:endParaRPr lang="en-US" dirty="0"/>
          </a:p>
        </p:txBody>
      </p:sp>
      <p:sp>
        <p:nvSpPr>
          <p:cNvPr id="3" name="Content Placeholder 2"/>
          <p:cNvSpPr>
            <a:spLocks noGrp="1"/>
          </p:cNvSpPr>
          <p:nvPr>
            <p:ph idx="1"/>
          </p:nvPr>
        </p:nvSpPr>
        <p:spPr/>
        <p:txBody>
          <a:bodyPr>
            <a:noAutofit/>
          </a:bodyPr>
          <a:lstStyle/>
          <a:p>
            <a:r>
              <a:rPr lang="en-US" sz="2800" dirty="0"/>
              <a:t> </a:t>
            </a:r>
            <a:r>
              <a:rPr lang="en-US" sz="2800" dirty="0" smtClean="0"/>
              <a:t>R – </a:t>
            </a:r>
            <a:r>
              <a:rPr lang="en-US" sz="2800" i="1" dirty="0" smtClean="0"/>
              <a:t>Recognize</a:t>
            </a:r>
            <a:r>
              <a:rPr lang="en-US" sz="2800" dirty="0" smtClean="0"/>
              <a:t> what is going on</a:t>
            </a:r>
          </a:p>
          <a:p>
            <a:r>
              <a:rPr lang="en-US" sz="2800" dirty="0" smtClean="0"/>
              <a:t> A – </a:t>
            </a:r>
            <a:r>
              <a:rPr lang="en-US" sz="2800" i="1" dirty="0" smtClean="0"/>
              <a:t>Allow</a:t>
            </a:r>
            <a:r>
              <a:rPr lang="en-US" sz="2800" dirty="0" smtClean="0"/>
              <a:t> the experience to be there</a:t>
            </a:r>
          </a:p>
          <a:p>
            <a:r>
              <a:rPr lang="en-US" sz="2800" dirty="0" smtClean="0"/>
              <a:t> I – </a:t>
            </a:r>
            <a:r>
              <a:rPr lang="en-US" sz="2800" i="1" dirty="0" smtClean="0"/>
              <a:t>Investigate</a:t>
            </a:r>
            <a:r>
              <a:rPr lang="en-US" sz="2800" dirty="0" smtClean="0"/>
              <a:t> with kindness</a:t>
            </a:r>
          </a:p>
          <a:p>
            <a:r>
              <a:rPr lang="en-US" sz="2800" dirty="0" smtClean="0"/>
              <a:t> N – </a:t>
            </a:r>
            <a:r>
              <a:rPr lang="en-US" sz="2800" i="1" dirty="0" smtClean="0"/>
              <a:t>Natural Loving Awareness </a:t>
            </a:r>
            <a:endParaRPr lang="en-US" sz="2800" dirty="0"/>
          </a:p>
        </p:txBody>
      </p:sp>
    </p:spTree>
    <p:extLst>
      <p:ext uri="{BB962C8B-B14F-4D97-AF65-F5344CB8AC3E}">
        <p14:creationId xmlns:p14="http://schemas.microsoft.com/office/powerpoint/2010/main" val="375749778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 – </a:t>
            </a:r>
            <a:r>
              <a:rPr lang="en-US" i="1" dirty="0" smtClean="0"/>
              <a:t>Recognize</a:t>
            </a:r>
            <a:r>
              <a:rPr lang="en-US" dirty="0"/>
              <a:t> </a:t>
            </a:r>
            <a:r>
              <a:rPr lang="en-US" dirty="0" smtClean="0"/>
              <a:t>What is Going On</a:t>
            </a:r>
            <a:br>
              <a:rPr lang="en-US" dirty="0" smtClean="0"/>
            </a:br>
            <a:endParaRPr lang="en-US" dirty="0"/>
          </a:p>
        </p:txBody>
      </p:sp>
      <p:sp>
        <p:nvSpPr>
          <p:cNvPr id="3" name="Content Placeholder 2"/>
          <p:cNvSpPr>
            <a:spLocks noGrp="1"/>
          </p:cNvSpPr>
          <p:nvPr>
            <p:ph idx="1"/>
          </p:nvPr>
        </p:nvSpPr>
        <p:spPr/>
        <p:txBody>
          <a:bodyPr>
            <a:normAutofit/>
          </a:bodyPr>
          <a:lstStyle/>
          <a:p>
            <a:r>
              <a:rPr lang="en-US" sz="3200" dirty="0" smtClean="0"/>
              <a:t> </a:t>
            </a:r>
            <a:r>
              <a:rPr lang="en-US" sz="2800" dirty="0" smtClean="0"/>
              <a:t>Requires Mindfulness – become aware of our suffering</a:t>
            </a:r>
          </a:p>
          <a:p>
            <a:r>
              <a:rPr lang="en-US" sz="2800" dirty="0" smtClean="0"/>
              <a:t> Recognize patterns of constricting beliefs, emotions, &amp; physical sensations</a:t>
            </a:r>
          </a:p>
          <a:p>
            <a:r>
              <a:rPr lang="en-US" sz="2800" dirty="0" smtClean="0"/>
              <a:t> Acknowledge our common humanity</a:t>
            </a:r>
          </a:p>
        </p:txBody>
      </p:sp>
    </p:spTree>
    <p:extLst>
      <p:ext uri="{BB962C8B-B14F-4D97-AF65-F5344CB8AC3E}">
        <p14:creationId xmlns:p14="http://schemas.microsoft.com/office/powerpoint/2010/main" val="32072826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Rivers Edge Counselling Centre</a:t>
            </a:r>
            <a:br>
              <a:rPr lang="en-US" dirty="0" smtClean="0"/>
            </a:br>
            <a:r>
              <a:rPr lang="en-US" dirty="0" smtClean="0"/>
              <a:t>A Place to Heal – A Place to Grow </a:t>
            </a:r>
            <a:endParaRPr lang="en-US" dirty="0"/>
          </a:p>
        </p:txBody>
      </p:sp>
      <p:sp>
        <p:nvSpPr>
          <p:cNvPr id="3" name="Content Placeholder 2"/>
          <p:cNvSpPr>
            <a:spLocks noGrp="1"/>
          </p:cNvSpPr>
          <p:nvPr>
            <p:ph idx="1"/>
          </p:nvPr>
        </p:nvSpPr>
        <p:spPr/>
        <p:txBody>
          <a:bodyPr>
            <a:noAutofit/>
          </a:bodyPr>
          <a:lstStyle/>
          <a:p>
            <a:r>
              <a:rPr lang="en-US" sz="2400" dirty="0" smtClean="0"/>
              <a:t>(780) 460-0022  //  </a:t>
            </a:r>
            <a:r>
              <a:rPr lang="en-US" sz="2400" dirty="0" err="1" smtClean="0"/>
              <a:t>www.riversedgecounselling.com</a:t>
            </a:r>
            <a:endParaRPr lang="en-US" sz="2400" dirty="0" smtClean="0"/>
          </a:p>
          <a:p>
            <a:r>
              <a:rPr lang="en-US" sz="2400" dirty="0" smtClean="0"/>
              <a:t>10 Professional Therapists &amp; 2 Practicum Students</a:t>
            </a:r>
          </a:p>
          <a:p>
            <a:r>
              <a:rPr lang="en-US" sz="2400" dirty="0" smtClean="0"/>
              <a:t>Individual, Couples, Family and Group Counselling</a:t>
            </a:r>
          </a:p>
          <a:p>
            <a:r>
              <a:rPr lang="en-US" sz="2400" dirty="0" smtClean="0"/>
              <a:t>Children, Teens and Adults</a:t>
            </a:r>
          </a:p>
          <a:p>
            <a:r>
              <a:rPr lang="en-US" sz="2400" dirty="0" smtClean="0"/>
              <a:t>Depression, Anxiety, Grief &amp; Loss, Addictions, Trauma, Stress, Relationship Problems, Spirituality, Self-Esteem, Personal Growth &amp; Development</a:t>
            </a:r>
            <a:endParaRPr lang="en-US" sz="2400" dirty="0"/>
          </a:p>
        </p:txBody>
      </p:sp>
    </p:spTree>
    <p:extLst>
      <p:ext uri="{BB962C8B-B14F-4D97-AF65-F5344CB8AC3E}">
        <p14:creationId xmlns:p14="http://schemas.microsoft.com/office/powerpoint/2010/main" val="352070319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 </a:t>
            </a:r>
            <a:r>
              <a:rPr lang="en-US" i="1" dirty="0" smtClean="0"/>
              <a:t>Allow</a:t>
            </a:r>
            <a:r>
              <a:rPr lang="en-US" dirty="0" smtClean="0"/>
              <a:t> the Experience to Be There</a:t>
            </a:r>
            <a:br>
              <a:rPr lang="en-US" dirty="0" smtClean="0"/>
            </a:br>
            <a:r>
              <a:rPr lang="en-US" dirty="0" smtClean="0"/>
              <a:t> </a:t>
            </a:r>
            <a:endParaRPr lang="en-US" dirty="0"/>
          </a:p>
        </p:txBody>
      </p:sp>
      <p:sp>
        <p:nvSpPr>
          <p:cNvPr id="3" name="Content Placeholder 2"/>
          <p:cNvSpPr>
            <a:spLocks noGrp="1"/>
          </p:cNvSpPr>
          <p:nvPr>
            <p:ph idx="1"/>
          </p:nvPr>
        </p:nvSpPr>
        <p:spPr/>
        <p:txBody>
          <a:bodyPr>
            <a:normAutofit/>
          </a:bodyPr>
          <a:lstStyle/>
          <a:p>
            <a:r>
              <a:rPr lang="en-US" sz="3200" dirty="0" smtClean="0"/>
              <a:t> </a:t>
            </a:r>
            <a:r>
              <a:rPr lang="en-US" sz="3000" dirty="0" smtClean="0"/>
              <a:t>Allow whatever thoughts, feelings, or sensation that arise to be there</a:t>
            </a:r>
          </a:p>
          <a:p>
            <a:r>
              <a:rPr lang="en-US" sz="3000" dirty="0" smtClean="0"/>
              <a:t> Give pause – choose how to respond</a:t>
            </a:r>
          </a:p>
          <a:p>
            <a:r>
              <a:rPr lang="en-US" sz="3000" dirty="0" smtClean="0"/>
              <a:t> Offer kindness to ourselves – “This is suffering. It’s part of being alive. May I hold this with kindness. May I offer myself the compassion I need.”</a:t>
            </a:r>
          </a:p>
          <a:p>
            <a:endParaRPr lang="en-US" dirty="0"/>
          </a:p>
        </p:txBody>
      </p:sp>
    </p:spTree>
    <p:extLst>
      <p:ext uri="{BB962C8B-B14F-4D97-AF65-F5344CB8AC3E}">
        <p14:creationId xmlns:p14="http://schemas.microsoft.com/office/powerpoint/2010/main" val="164972472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 </a:t>
            </a:r>
            <a:r>
              <a:rPr lang="en-US" i="1" dirty="0" smtClean="0"/>
              <a:t>Investigate</a:t>
            </a:r>
            <a:r>
              <a:rPr lang="en-US" dirty="0" smtClean="0"/>
              <a:t> with Kindness</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r>
              <a:rPr lang="en-US" sz="3200" dirty="0" smtClean="0"/>
              <a:t> </a:t>
            </a:r>
            <a:r>
              <a:rPr lang="en-US" sz="3000" dirty="0" smtClean="0"/>
              <a:t>Investigate what is causing our suffering in that moment</a:t>
            </a:r>
          </a:p>
          <a:p>
            <a:r>
              <a:rPr lang="en-US" sz="3000" dirty="0" smtClean="0"/>
              <a:t> Gently ask: What do I need most right now?; How am I experiencing this in my body?; What is my belief about myself in this moment?; What does this feeling want from me?</a:t>
            </a:r>
          </a:p>
          <a:p>
            <a:r>
              <a:rPr lang="en-US" sz="3000" dirty="0" smtClean="0"/>
              <a:t> Our desire here is to name our suffering</a:t>
            </a:r>
          </a:p>
          <a:p>
            <a:endParaRPr lang="en-US" dirty="0" smtClean="0"/>
          </a:p>
          <a:p>
            <a:endParaRPr lang="en-US" dirty="0"/>
          </a:p>
        </p:txBody>
      </p:sp>
    </p:spTree>
    <p:extLst>
      <p:ext uri="{BB962C8B-B14F-4D97-AF65-F5344CB8AC3E}">
        <p14:creationId xmlns:p14="http://schemas.microsoft.com/office/powerpoint/2010/main" val="191409332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 – </a:t>
            </a:r>
            <a:r>
              <a:rPr lang="en-US" i="1" dirty="0" smtClean="0"/>
              <a:t>Natural </a:t>
            </a:r>
            <a:r>
              <a:rPr lang="en-US" dirty="0" smtClean="0"/>
              <a:t>Loving Awareness</a:t>
            </a:r>
            <a:br>
              <a:rPr lang="en-US" dirty="0" smtClean="0"/>
            </a:br>
            <a:endParaRPr lang="en-US" dirty="0"/>
          </a:p>
        </p:txBody>
      </p:sp>
      <p:sp>
        <p:nvSpPr>
          <p:cNvPr id="3" name="Content Placeholder 2"/>
          <p:cNvSpPr>
            <a:spLocks noGrp="1"/>
          </p:cNvSpPr>
          <p:nvPr>
            <p:ph idx="1"/>
          </p:nvPr>
        </p:nvSpPr>
        <p:spPr/>
        <p:txBody>
          <a:bodyPr>
            <a:normAutofit/>
          </a:bodyPr>
          <a:lstStyle/>
          <a:p>
            <a:r>
              <a:rPr lang="en-US" sz="3200" dirty="0" smtClean="0"/>
              <a:t> </a:t>
            </a:r>
            <a:r>
              <a:rPr lang="en-US" sz="2800" dirty="0" smtClean="0"/>
              <a:t>Occurs when we detach from our limiting emotions, sensation, &amp; beliefs</a:t>
            </a:r>
          </a:p>
          <a:p>
            <a:r>
              <a:rPr lang="en-US" sz="2800" dirty="0" smtClean="0"/>
              <a:t> Nothing active to do here – rest in the natural loving awareness of self</a:t>
            </a:r>
            <a:endParaRPr lang="en-US" sz="2800" dirty="0"/>
          </a:p>
        </p:txBody>
      </p:sp>
    </p:spTree>
    <p:extLst>
      <p:ext uri="{BB962C8B-B14F-4D97-AF65-F5344CB8AC3E}">
        <p14:creationId xmlns:p14="http://schemas.microsoft.com/office/powerpoint/2010/main" val="44017467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Self-Compassion</a:t>
            </a:r>
            <a:br>
              <a:rPr lang="en-US" dirty="0" smtClean="0"/>
            </a:br>
            <a:endParaRPr lang="en-US" dirty="0"/>
          </a:p>
        </p:txBody>
      </p:sp>
      <p:sp>
        <p:nvSpPr>
          <p:cNvPr id="3" name="Content Placeholder 2"/>
          <p:cNvSpPr>
            <a:spLocks noGrp="1"/>
          </p:cNvSpPr>
          <p:nvPr>
            <p:ph idx="1"/>
          </p:nvPr>
        </p:nvSpPr>
        <p:spPr/>
        <p:txBody>
          <a:bodyPr/>
          <a:lstStyle/>
          <a:p>
            <a:r>
              <a:rPr lang="en-US" sz="2800" dirty="0"/>
              <a:t>Self-Compassion includes being kind, empathic, generous, and accepting of ourselves in the face of our own pain, sorrow, and suffering</a:t>
            </a:r>
          </a:p>
          <a:p>
            <a:r>
              <a:rPr lang="en-US" sz="2800" dirty="0" smtClean="0"/>
              <a:t>Self-Kindness; Common Humanity; &amp; Mindful Awareness</a:t>
            </a:r>
          </a:p>
          <a:p>
            <a:r>
              <a:rPr lang="en-US" sz="2800" dirty="0" smtClean="0"/>
              <a:t>Recognize; Allow; Investigate; Natural Awareness</a:t>
            </a:r>
            <a:endParaRPr lang="en-US" sz="2800" dirty="0"/>
          </a:p>
        </p:txBody>
      </p:sp>
    </p:spTree>
    <p:extLst>
      <p:ext uri="{BB962C8B-B14F-4D97-AF65-F5344CB8AC3E}">
        <p14:creationId xmlns:p14="http://schemas.microsoft.com/office/powerpoint/2010/main" val="86598830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Developing Self-Compassion in Your Life</a:t>
            </a:r>
            <a:br>
              <a:rPr lang="en-US" dirty="0" smtClean="0"/>
            </a:br>
            <a:endParaRPr lang="en-US" dirty="0"/>
          </a:p>
        </p:txBody>
      </p:sp>
      <p:sp>
        <p:nvSpPr>
          <p:cNvPr id="3" name="Content Placeholder 2"/>
          <p:cNvSpPr>
            <a:spLocks noGrp="1"/>
          </p:cNvSpPr>
          <p:nvPr>
            <p:ph idx="1"/>
          </p:nvPr>
        </p:nvSpPr>
        <p:spPr/>
        <p:txBody>
          <a:bodyPr>
            <a:normAutofit/>
          </a:bodyPr>
          <a:lstStyle/>
          <a:p>
            <a:r>
              <a:rPr lang="en-US" sz="3600" dirty="0" smtClean="0"/>
              <a:t> Practice</a:t>
            </a:r>
          </a:p>
          <a:p>
            <a:r>
              <a:rPr lang="en-US" sz="3600" dirty="0" smtClean="0"/>
              <a:t> Practice</a:t>
            </a:r>
          </a:p>
          <a:p>
            <a:r>
              <a:rPr lang="en-US" sz="3600" dirty="0" smtClean="0"/>
              <a:t> Practice</a:t>
            </a:r>
            <a:endParaRPr lang="en-US" sz="3600" dirty="0"/>
          </a:p>
        </p:txBody>
      </p:sp>
    </p:spTree>
    <p:extLst>
      <p:ext uri="{BB962C8B-B14F-4D97-AF65-F5344CB8AC3E}">
        <p14:creationId xmlns:p14="http://schemas.microsoft.com/office/powerpoint/2010/main" val="231117816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RAIN of Self-Compassion Meditation</a:t>
            </a:r>
            <a:br>
              <a:rPr lang="en-US" dirty="0" smtClean="0"/>
            </a:br>
            <a:r>
              <a:rPr lang="en-US" dirty="0" smtClean="0"/>
              <a:t>by Tara Brach</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18560514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Awakening Now</a:t>
            </a:r>
            <a:br>
              <a:rPr lang="en-US" dirty="0" smtClean="0"/>
            </a:br>
            <a:r>
              <a:rPr lang="en-US" dirty="0" smtClean="0"/>
              <a:t>Danna </a:t>
            </a:r>
            <a:r>
              <a:rPr lang="en-US" dirty="0" err="1" smtClean="0"/>
              <a:t>Faulds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82217679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Self-Compassion Guru – Tara Brach, PH. D.</a:t>
            </a:r>
            <a:br>
              <a:rPr lang="en-US" dirty="0" smtClean="0"/>
            </a:br>
            <a:r>
              <a:rPr lang="en-US" dirty="0" smtClean="0"/>
              <a:t> </a:t>
            </a:r>
            <a:endParaRPr lang="en-US" dirty="0"/>
          </a:p>
        </p:txBody>
      </p:sp>
      <p:sp>
        <p:nvSpPr>
          <p:cNvPr id="3" name="Content Placeholder 2"/>
          <p:cNvSpPr>
            <a:spLocks noGrp="1"/>
          </p:cNvSpPr>
          <p:nvPr>
            <p:ph idx="1"/>
          </p:nvPr>
        </p:nvSpPr>
        <p:spPr/>
        <p:txBody>
          <a:bodyPr>
            <a:normAutofit fontScale="85000" lnSpcReduction="20000"/>
          </a:bodyPr>
          <a:lstStyle/>
          <a:p>
            <a:r>
              <a:rPr lang="en-US" sz="3200" dirty="0" err="1" smtClean="0"/>
              <a:t>www.tarabrach.com</a:t>
            </a:r>
            <a:endParaRPr lang="en-US" sz="3200" dirty="0" smtClean="0"/>
          </a:p>
          <a:p>
            <a:r>
              <a:rPr lang="en-US" sz="3200" i="1" dirty="0" smtClean="0"/>
              <a:t>Radical Acceptance: Embracing Your Life With the Heart of a Buddha </a:t>
            </a:r>
            <a:r>
              <a:rPr lang="en-US" sz="3200" dirty="0" smtClean="0"/>
              <a:t>(Bantam, 2003)</a:t>
            </a:r>
          </a:p>
          <a:p>
            <a:r>
              <a:rPr lang="en-US" sz="3200" i="1" dirty="0" smtClean="0"/>
              <a:t>True Refuge: Finding Peace &amp; Freedom in Your Own Awakened Heart  </a:t>
            </a:r>
            <a:r>
              <a:rPr lang="en-US" sz="3200" dirty="0" smtClean="0"/>
              <a:t>(Bantam, 2013)</a:t>
            </a:r>
          </a:p>
          <a:p>
            <a:r>
              <a:rPr lang="en-US" sz="3200" dirty="0" smtClean="0"/>
              <a:t>Monthly Blog &amp; Podcast</a:t>
            </a:r>
          </a:p>
          <a:p>
            <a:r>
              <a:rPr lang="en-US" sz="3200" dirty="0" smtClean="0"/>
              <a:t>Guided Meditations</a:t>
            </a:r>
          </a:p>
          <a:p>
            <a:endParaRPr lang="en-US" dirty="0" smtClean="0"/>
          </a:p>
          <a:p>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152390139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Self-Compassion Guru – Kristin Neff, PH. D.</a:t>
            </a:r>
            <a:br>
              <a:rPr lang="en-US" dirty="0" smtClean="0"/>
            </a:br>
            <a:endParaRPr lang="en-US" dirty="0"/>
          </a:p>
        </p:txBody>
      </p:sp>
      <p:sp>
        <p:nvSpPr>
          <p:cNvPr id="3" name="Content Placeholder 2"/>
          <p:cNvSpPr>
            <a:spLocks noGrp="1"/>
          </p:cNvSpPr>
          <p:nvPr>
            <p:ph idx="1"/>
          </p:nvPr>
        </p:nvSpPr>
        <p:spPr/>
        <p:txBody>
          <a:bodyPr>
            <a:normAutofit/>
          </a:bodyPr>
          <a:lstStyle/>
          <a:p>
            <a:r>
              <a:rPr lang="en-US" sz="3200" dirty="0" smtClean="0"/>
              <a:t> </a:t>
            </a:r>
            <a:r>
              <a:rPr lang="en-US" sz="2800" dirty="0" smtClean="0"/>
              <a:t>self-</a:t>
            </a:r>
            <a:r>
              <a:rPr lang="en-US" sz="2800" dirty="0" err="1" smtClean="0"/>
              <a:t>compassion.org</a:t>
            </a:r>
            <a:r>
              <a:rPr lang="en-US" sz="2800" dirty="0" smtClean="0"/>
              <a:t> &amp; </a:t>
            </a:r>
            <a:r>
              <a:rPr lang="en-US" sz="2800" dirty="0" err="1" smtClean="0"/>
              <a:t>www.centerformsc.org</a:t>
            </a:r>
            <a:endParaRPr lang="en-US" sz="2800" dirty="0" smtClean="0"/>
          </a:p>
          <a:p>
            <a:r>
              <a:rPr lang="en-US" sz="2800" i="1" dirty="0" smtClean="0"/>
              <a:t> Self-Compassion: The Proven Power of Being Kind to Yourself  </a:t>
            </a:r>
            <a:r>
              <a:rPr lang="en-US" sz="2800" dirty="0" smtClean="0"/>
              <a:t>(HarperCollins, 2011)</a:t>
            </a:r>
          </a:p>
          <a:p>
            <a:r>
              <a:rPr lang="en-US" sz="2800" dirty="0" smtClean="0"/>
              <a:t> Guided Meditations</a:t>
            </a:r>
          </a:p>
          <a:p>
            <a:r>
              <a:rPr lang="en-US" sz="2800" dirty="0" smtClean="0"/>
              <a:t> Self-Compassion Exercises</a:t>
            </a:r>
          </a:p>
        </p:txBody>
      </p:sp>
    </p:spTree>
    <p:extLst>
      <p:ext uri="{BB962C8B-B14F-4D97-AF65-F5344CB8AC3E}">
        <p14:creationId xmlns:p14="http://schemas.microsoft.com/office/powerpoint/2010/main" val="6244825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Roots of Self-Compassion</a:t>
            </a:r>
            <a:br>
              <a:rPr lang="en-US" dirty="0" smtClean="0"/>
            </a:br>
            <a:endParaRPr lang="en-US" dirty="0"/>
          </a:p>
        </p:txBody>
      </p:sp>
      <p:sp>
        <p:nvSpPr>
          <p:cNvPr id="3" name="Content Placeholder 2"/>
          <p:cNvSpPr>
            <a:spLocks noGrp="1"/>
          </p:cNvSpPr>
          <p:nvPr>
            <p:ph idx="1"/>
          </p:nvPr>
        </p:nvSpPr>
        <p:spPr>
          <a:xfrm>
            <a:off x="415925" y="2286000"/>
            <a:ext cx="8308975" cy="4142154"/>
          </a:xfrm>
        </p:spPr>
        <p:txBody>
          <a:bodyPr>
            <a:normAutofit/>
          </a:bodyPr>
          <a:lstStyle/>
          <a:p>
            <a:pPr marL="0" indent="0" algn="ctr">
              <a:buNone/>
            </a:pPr>
            <a:endParaRPr lang="en-US" sz="4000" dirty="0" smtClean="0"/>
          </a:p>
          <a:p>
            <a:pPr marL="0" indent="0" algn="ctr">
              <a:buNone/>
            </a:pPr>
            <a:r>
              <a:rPr lang="en-US" sz="2800" dirty="0" smtClean="0">
                <a:latin typeface="Times New Roman"/>
                <a:cs typeface="Times New Roman"/>
              </a:rPr>
              <a:t>“The Heart of Buddhism is compassion, and the heart of compassion is compassion for ourselves.”</a:t>
            </a:r>
            <a:endParaRPr lang="en-US" sz="2800" dirty="0">
              <a:latin typeface="Times New Roman"/>
              <a:cs typeface="Times New Roman"/>
            </a:endParaRPr>
          </a:p>
        </p:txBody>
      </p:sp>
    </p:spTree>
    <p:extLst>
      <p:ext uri="{BB962C8B-B14F-4D97-AF65-F5344CB8AC3E}">
        <p14:creationId xmlns:p14="http://schemas.microsoft.com/office/powerpoint/2010/main" val="108880242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Compassion?</a:t>
            </a:r>
            <a:br>
              <a:rPr lang="en-US" dirty="0" smtClean="0"/>
            </a:b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latin typeface="Times New Roman"/>
                <a:cs typeface="Times New Roman"/>
              </a:rPr>
              <a:t>“Compassion is a multi-textured response to pain, sorrow, and anguish. It includes kindness, empathy, generosity, and acceptance. The strands of courage, tolerance, and equanimity are equally woven into the cloth of compassion. Above all, compassion is the capacity to be open to the reality of suffering and to aspire to its healing.” </a:t>
            </a:r>
            <a:r>
              <a:rPr lang="en-US" dirty="0" smtClean="0">
                <a:latin typeface="Times New Roman"/>
                <a:cs typeface="Times New Roman"/>
              </a:rPr>
              <a:t>(Feldman &amp; </a:t>
            </a:r>
            <a:r>
              <a:rPr lang="en-US" dirty="0" err="1" smtClean="0">
                <a:latin typeface="Times New Roman"/>
                <a:cs typeface="Times New Roman"/>
              </a:rPr>
              <a:t>Kuyken</a:t>
            </a:r>
            <a:r>
              <a:rPr lang="en-US" dirty="0" smtClean="0">
                <a:latin typeface="Times New Roman"/>
                <a:cs typeface="Times New Roman"/>
              </a:rPr>
              <a:t>, 2011)</a:t>
            </a:r>
            <a:endParaRPr lang="en-US" dirty="0">
              <a:latin typeface="Times New Roman"/>
              <a:cs typeface="Times New Roman"/>
            </a:endParaRPr>
          </a:p>
        </p:txBody>
      </p:sp>
    </p:spTree>
    <p:extLst>
      <p:ext uri="{BB962C8B-B14F-4D97-AF65-F5344CB8AC3E}">
        <p14:creationId xmlns:p14="http://schemas.microsoft.com/office/powerpoint/2010/main" val="177180700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Self-Compassion?</a:t>
            </a:r>
            <a:br>
              <a:rPr lang="en-US" dirty="0" smtClean="0"/>
            </a:br>
            <a:endParaRPr lang="en-US" dirty="0"/>
          </a:p>
        </p:txBody>
      </p:sp>
      <p:sp>
        <p:nvSpPr>
          <p:cNvPr id="3" name="Content Placeholder 2"/>
          <p:cNvSpPr>
            <a:spLocks noGrp="1"/>
          </p:cNvSpPr>
          <p:nvPr>
            <p:ph idx="1"/>
          </p:nvPr>
        </p:nvSpPr>
        <p:spPr/>
        <p:txBody>
          <a:bodyPr>
            <a:normAutofit/>
          </a:bodyPr>
          <a:lstStyle/>
          <a:p>
            <a:r>
              <a:rPr lang="en-US" sz="3200" dirty="0" smtClean="0"/>
              <a:t> </a:t>
            </a:r>
            <a:r>
              <a:rPr lang="en-US" sz="2800" dirty="0" smtClean="0"/>
              <a:t>Compassion turned inwards</a:t>
            </a:r>
          </a:p>
          <a:p>
            <a:r>
              <a:rPr lang="en-US" sz="2800" dirty="0" smtClean="0"/>
              <a:t> Self-Compassion includes being kind, empathic, generous, and accepting of ourselves in the face of our own pain, sorrow, and suffering</a:t>
            </a:r>
            <a:endParaRPr lang="en-US" sz="2800" dirty="0"/>
          </a:p>
        </p:txBody>
      </p:sp>
    </p:spTree>
    <p:extLst>
      <p:ext uri="{BB962C8B-B14F-4D97-AF65-F5344CB8AC3E}">
        <p14:creationId xmlns:p14="http://schemas.microsoft.com/office/powerpoint/2010/main" val="151693536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Self-Compassion is Not</a:t>
            </a:r>
            <a:br>
              <a:rPr lang="en-US" dirty="0" smtClean="0"/>
            </a:br>
            <a:endParaRPr lang="en-US" dirty="0"/>
          </a:p>
        </p:txBody>
      </p:sp>
      <p:sp>
        <p:nvSpPr>
          <p:cNvPr id="3" name="Content Placeholder 2"/>
          <p:cNvSpPr>
            <a:spLocks noGrp="1"/>
          </p:cNvSpPr>
          <p:nvPr>
            <p:ph idx="1"/>
          </p:nvPr>
        </p:nvSpPr>
        <p:spPr/>
        <p:txBody>
          <a:bodyPr>
            <a:normAutofit/>
          </a:bodyPr>
          <a:lstStyle/>
          <a:p>
            <a:r>
              <a:rPr lang="en-US" sz="3200" dirty="0" smtClean="0"/>
              <a:t> </a:t>
            </a:r>
            <a:r>
              <a:rPr lang="en-US" sz="2800" dirty="0" smtClean="0"/>
              <a:t>Self-Compassion is not Self-Pity</a:t>
            </a:r>
          </a:p>
          <a:p>
            <a:r>
              <a:rPr lang="en-US" sz="2800" dirty="0" smtClean="0"/>
              <a:t> Self-Compassion is not Self-Indulgence</a:t>
            </a:r>
            <a:endParaRPr lang="en-US" sz="2800" dirty="0"/>
          </a:p>
        </p:txBody>
      </p:sp>
    </p:spTree>
    <p:extLst>
      <p:ext uri="{BB962C8B-B14F-4D97-AF65-F5344CB8AC3E}">
        <p14:creationId xmlns:p14="http://schemas.microsoft.com/office/powerpoint/2010/main" val="250348002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the Benefits of Self-Compassion?</a:t>
            </a:r>
            <a:br>
              <a:rPr lang="en-US" dirty="0" smtClean="0"/>
            </a:br>
            <a:endParaRPr lang="en-US" dirty="0"/>
          </a:p>
        </p:txBody>
      </p:sp>
      <p:sp>
        <p:nvSpPr>
          <p:cNvPr id="6" name="Content Placeholder 5"/>
          <p:cNvSpPr>
            <a:spLocks noGrp="1"/>
          </p:cNvSpPr>
          <p:nvPr>
            <p:ph sz="half" idx="1"/>
          </p:nvPr>
        </p:nvSpPr>
        <p:spPr/>
        <p:txBody>
          <a:bodyPr>
            <a:noAutofit/>
          </a:bodyPr>
          <a:lstStyle/>
          <a:p>
            <a:pPr marL="0" indent="0" algn="ctr">
              <a:buNone/>
            </a:pPr>
            <a:r>
              <a:rPr lang="en-US" sz="2000" b="1" u="sng" dirty="0" smtClean="0"/>
              <a:t>Decreased:</a:t>
            </a:r>
          </a:p>
          <a:p>
            <a:pPr marL="0" indent="0" algn="ctr">
              <a:buNone/>
            </a:pPr>
            <a:r>
              <a:rPr lang="en-US" sz="2000" dirty="0" smtClean="0"/>
              <a:t>Anxiety</a:t>
            </a:r>
          </a:p>
          <a:p>
            <a:pPr marL="0" indent="0" algn="ctr">
              <a:buNone/>
            </a:pPr>
            <a:r>
              <a:rPr lang="en-US" sz="2000" dirty="0" smtClean="0"/>
              <a:t>Depression</a:t>
            </a:r>
          </a:p>
          <a:p>
            <a:pPr marL="0" indent="0" algn="ctr">
              <a:buNone/>
            </a:pPr>
            <a:r>
              <a:rPr lang="en-US" sz="2000" dirty="0" smtClean="0"/>
              <a:t>Self-Criticism</a:t>
            </a:r>
          </a:p>
          <a:p>
            <a:pPr marL="0" indent="0" algn="ctr">
              <a:buNone/>
            </a:pPr>
            <a:r>
              <a:rPr lang="en-US" sz="2000" dirty="0" smtClean="0"/>
              <a:t>Negative Affect</a:t>
            </a:r>
          </a:p>
          <a:p>
            <a:pPr marL="0" indent="0" algn="ctr">
              <a:buNone/>
            </a:pPr>
            <a:r>
              <a:rPr lang="en-US" sz="2000" dirty="0" smtClean="0"/>
              <a:t>Fear of Failure</a:t>
            </a:r>
          </a:p>
          <a:p>
            <a:pPr marL="0" indent="0" algn="ctr">
              <a:buNone/>
            </a:pPr>
            <a:r>
              <a:rPr lang="en-US" sz="2000" dirty="0" smtClean="0"/>
              <a:t>Perfectionism</a:t>
            </a:r>
            <a:endParaRPr lang="en-US" sz="2000" dirty="0"/>
          </a:p>
        </p:txBody>
      </p:sp>
      <p:sp>
        <p:nvSpPr>
          <p:cNvPr id="7" name="Content Placeholder 6"/>
          <p:cNvSpPr>
            <a:spLocks noGrp="1"/>
          </p:cNvSpPr>
          <p:nvPr>
            <p:ph sz="half" idx="2"/>
          </p:nvPr>
        </p:nvSpPr>
        <p:spPr/>
        <p:txBody>
          <a:bodyPr>
            <a:noAutofit/>
          </a:bodyPr>
          <a:lstStyle/>
          <a:p>
            <a:pPr marL="0" indent="0" algn="ctr">
              <a:buNone/>
            </a:pPr>
            <a:r>
              <a:rPr lang="en-US" sz="2000" b="1" u="sng" dirty="0" smtClean="0"/>
              <a:t>Increased:</a:t>
            </a:r>
          </a:p>
          <a:p>
            <a:pPr marL="0" indent="0" algn="ctr">
              <a:buNone/>
            </a:pPr>
            <a:r>
              <a:rPr lang="en-US" sz="2000" dirty="0" smtClean="0"/>
              <a:t>Relationship Satisfaction</a:t>
            </a:r>
          </a:p>
          <a:p>
            <a:pPr marL="0" indent="0" algn="ctr">
              <a:buNone/>
            </a:pPr>
            <a:r>
              <a:rPr lang="en-US" sz="2000" dirty="0" smtClean="0"/>
              <a:t>Happiness</a:t>
            </a:r>
          </a:p>
          <a:p>
            <a:pPr marL="0" indent="0" algn="ctr">
              <a:buNone/>
            </a:pPr>
            <a:r>
              <a:rPr lang="en-US" sz="2000" dirty="0" smtClean="0"/>
              <a:t>Life Satisfaction</a:t>
            </a:r>
          </a:p>
          <a:p>
            <a:pPr marL="0" indent="0" algn="ctr">
              <a:buNone/>
            </a:pPr>
            <a:r>
              <a:rPr lang="en-US" sz="2000" dirty="0" smtClean="0"/>
              <a:t>Social Connectedness</a:t>
            </a:r>
          </a:p>
          <a:p>
            <a:pPr marL="0" indent="0" algn="ctr">
              <a:buNone/>
            </a:pPr>
            <a:r>
              <a:rPr lang="en-US" sz="2000" dirty="0" smtClean="0"/>
              <a:t>Optimism</a:t>
            </a:r>
          </a:p>
          <a:p>
            <a:pPr marL="0" indent="0" algn="ctr">
              <a:buNone/>
            </a:pPr>
            <a:r>
              <a:rPr lang="en-US" sz="2000" dirty="0" smtClean="0"/>
              <a:t>Personal Initiative</a:t>
            </a:r>
            <a:endParaRPr lang="en-US" sz="2000" dirty="0"/>
          </a:p>
        </p:txBody>
      </p:sp>
    </p:spTree>
    <p:extLst>
      <p:ext uri="{BB962C8B-B14F-4D97-AF65-F5344CB8AC3E}">
        <p14:creationId xmlns:p14="http://schemas.microsoft.com/office/powerpoint/2010/main" val="1078451842"/>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po">
  <a:themeElements>
    <a:clrScheme name="Expo">
      <a:dk1>
        <a:sysClr val="windowText" lastClr="000000"/>
      </a:dk1>
      <a:lt1>
        <a:sysClr val="window" lastClr="FFFFFF"/>
      </a:lt1>
      <a:dk2>
        <a:srgbClr val="263B86"/>
      </a:dk2>
      <a:lt2>
        <a:srgbClr val="76B6F2"/>
      </a:lt2>
      <a:accent1>
        <a:srgbClr val="FBC01E"/>
      </a:accent1>
      <a:accent2>
        <a:srgbClr val="EFE1A2"/>
      </a:accent2>
      <a:accent3>
        <a:srgbClr val="FA8716"/>
      </a:accent3>
      <a:accent4>
        <a:srgbClr val="BE0204"/>
      </a:accent4>
      <a:accent5>
        <a:srgbClr val="640F10"/>
      </a:accent5>
      <a:accent6>
        <a:srgbClr val="7E13E3"/>
      </a:accent6>
      <a:hlink>
        <a:srgbClr val="D2D200"/>
      </a:hlink>
      <a:folHlink>
        <a:srgbClr val="D0B9F8"/>
      </a:folHlink>
    </a:clrScheme>
    <a:fontScheme name="Expo">
      <a:majorFont>
        <a:latin typeface="Calibri"/>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Expo">
      <a:fillStyleLst>
        <a:solidFill>
          <a:schemeClr val="phClr"/>
        </a:solidFill>
        <a:gradFill rotWithShape="1">
          <a:gsLst>
            <a:gs pos="0">
              <a:schemeClr val="phClr">
                <a:tint val="100000"/>
                <a:satMod val="130000"/>
              </a:schemeClr>
            </a:gs>
            <a:gs pos="100000">
              <a:schemeClr val="phClr">
                <a:tint val="50000"/>
                <a:satMod val="150000"/>
              </a:schemeClr>
            </a:gs>
          </a:gsLst>
          <a:lin ang="16200000" scaled="1"/>
        </a:gradFill>
        <a:gradFill rotWithShape="1">
          <a:gsLst>
            <a:gs pos="0">
              <a:schemeClr val="phClr">
                <a:shade val="93000"/>
                <a:satMod val="130000"/>
              </a:schemeClr>
            </a:gs>
            <a:gs pos="60000">
              <a:schemeClr val="phClr">
                <a:tint val="80000"/>
                <a:shade val="93000"/>
                <a:satMod val="130000"/>
              </a:schemeClr>
            </a:gs>
            <a:gs pos="100000">
              <a:schemeClr val="phClr">
                <a:tint val="50000"/>
                <a:shade val="94000"/>
                <a:alpha val="100000"/>
                <a:satMod val="135000"/>
              </a:schemeClr>
            </a:gs>
          </a:gsLst>
          <a:lin ang="16200000" scaled="0"/>
        </a:gra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34925" cap="flat" cmpd="sng" algn="ctr">
          <a:gradFill>
            <a:gsLst>
              <a:gs pos="0">
                <a:schemeClr val="accent1">
                  <a:lumMod val="40000"/>
                  <a:lumOff val="60000"/>
                </a:schemeClr>
              </a:gs>
              <a:gs pos="50000">
                <a:schemeClr val="accent1"/>
              </a:gs>
              <a:gs pos="100000">
                <a:schemeClr val="accent1">
                  <a:lumMod val="50000"/>
                </a:schemeClr>
              </a:gs>
            </a:gsLst>
            <a:lin ang="18600000" scaled="0"/>
          </a:gradFill>
          <a:prstDash val="solid"/>
        </a:ln>
      </a:lnStyleLst>
      <a:effectStyleLst>
        <a:effectStyle>
          <a:effectLst/>
        </a:effectStyle>
        <a:effectStyle>
          <a:effectLst>
            <a:innerShdw blurRad="50800" dist="25400" dir="13500000">
              <a:srgbClr val="C0C0C0">
                <a:alpha val="75000"/>
              </a:srgbClr>
            </a:innerShdw>
            <a:outerShdw blurRad="63500" dist="38100" dir="5400000" sx="105000" sy="105000" algn="br" rotWithShape="0">
              <a:srgbClr val="000000">
                <a:alpha val="30000"/>
              </a:srgbClr>
            </a:outerShdw>
          </a:effectLst>
        </a:effectStyle>
        <a:effectStyle>
          <a:effectLst>
            <a:innerShdw blurRad="50800" dist="25400" dir="16200000">
              <a:srgbClr val="C0C0C0">
                <a:alpha val="75000"/>
              </a:srgbClr>
            </a:innerShdw>
            <a:reflection blurRad="63500" stA="40000" endPos="50000" dist="12700" dir="5400000" sy="-100000" rotWithShape="0"/>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a:blip xmlns:r="http://schemas.openxmlformats.org/officeDocument/2006/relationships" r:embed="rId1"/>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Expo.thmx</Template>
  <TotalTime>4829</TotalTime>
  <Words>985</Words>
  <Application>Microsoft Macintosh PowerPoint</Application>
  <PresentationFormat>On-screen Show (4:3)</PresentationFormat>
  <Paragraphs>106</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Expo</vt:lpstr>
      <vt:lpstr>The Power of Self-Compassion and How to Develop It</vt:lpstr>
      <vt:lpstr>Rivers Edge Counselling Centre A Place to Heal – A Place to Grow </vt:lpstr>
      <vt:lpstr>Self-Compassion Guru – Tara Brach, PH. D.  </vt:lpstr>
      <vt:lpstr>Self-Compassion Guru – Kristin Neff, PH. D. </vt:lpstr>
      <vt:lpstr>The Roots of Self-Compassion </vt:lpstr>
      <vt:lpstr>What is Compassion? </vt:lpstr>
      <vt:lpstr>What is Self-Compassion? </vt:lpstr>
      <vt:lpstr>What Self-Compassion is Not </vt:lpstr>
      <vt:lpstr>What are the Benefits of Self-Compassion? </vt:lpstr>
      <vt:lpstr>What is Self-Compassion? </vt:lpstr>
      <vt:lpstr>How Do We Usually React to Suffering? </vt:lpstr>
      <vt:lpstr>What is the Alternative? </vt:lpstr>
      <vt:lpstr>The Elements of Self-Compassion - Kristin Neff</vt:lpstr>
      <vt:lpstr>Self-Kindness </vt:lpstr>
      <vt:lpstr>Common Humanity </vt:lpstr>
      <vt:lpstr>Mindful Acceptance </vt:lpstr>
      <vt:lpstr>Mindfulness Practice </vt:lpstr>
      <vt:lpstr>The R-A-I-N of Self-Compassion - Tara Brach</vt:lpstr>
      <vt:lpstr>R – Recognize What is Going On </vt:lpstr>
      <vt:lpstr>A – Allow the Experience to Be There  </vt:lpstr>
      <vt:lpstr>I – Investigate with Kindness </vt:lpstr>
      <vt:lpstr>N – Natural Loving Awareness </vt:lpstr>
      <vt:lpstr>Self-Compassion </vt:lpstr>
      <vt:lpstr>Developing Self-Compassion in Your Life </vt:lpstr>
      <vt:lpstr>The RAIN of Self-Compassion Meditation by Tara Brach</vt:lpstr>
      <vt:lpstr>Awakening Now Danna Faulds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Power of Self-Compassion and How to Develop It</dc:title>
  <dc:creator>Grant Wardlow</dc:creator>
  <cp:lastModifiedBy>Nicole Imgrund</cp:lastModifiedBy>
  <cp:revision>71</cp:revision>
  <dcterms:created xsi:type="dcterms:W3CDTF">2016-04-22T14:29:41Z</dcterms:created>
  <dcterms:modified xsi:type="dcterms:W3CDTF">2016-05-22T23:27:51Z</dcterms:modified>
</cp:coreProperties>
</file>